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5"/>
  </p:notesMasterIdLst>
  <p:sldIdLst>
    <p:sldId id="256" r:id="rId2"/>
    <p:sldId id="436" r:id="rId3"/>
    <p:sldId id="445" r:id="rId4"/>
    <p:sldId id="446" r:id="rId5"/>
    <p:sldId id="260" r:id="rId6"/>
    <p:sldId id="437" r:id="rId7"/>
    <p:sldId id="439" r:id="rId8"/>
    <p:sldId id="262" r:id="rId9"/>
    <p:sldId id="336" r:id="rId10"/>
    <p:sldId id="337" r:id="rId11"/>
    <p:sldId id="263" r:id="rId12"/>
    <p:sldId id="450" r:id="rId13"/>
    <p:sldId id="266" r:id="rId14"/>
    <p:sldId id="338" r:id="rId15"/>
    <p:sldId id="267" r:id="rId16"/>
    <p:sldId id="339" r:id="rId17"/>
    <p:sldId id="340" r:id="rId18"/>
    <p:sldId id="268" r:id="rId19"/>
    <p:sldId id="463" r:id="rId20"/>
    <p:sldId id="464" r:id="rId21"/>
    <p:sldId id="468" r:id="rId22"/>
    <p:sldId id="467" r:id="rId23"/>
    <p:sldId id="469" r:id="rId24"/>
    <p:sldId id="270" r:id="rId25"/>
    <p:sldId id="458" r:id="rId26"/>
    <p:sldId id="459" r:id="rId27"/>
    <p:sldId id="461" r:id="rId28"/>
    <p:sldId id="424" r:id="rId29"/>
    <p:sldId id="460" r:id="rId30"/>
    <p:sldId id="425" r:id="rId31"/>
    <p:sldId id="343" r:id="rId32"/>
    <p:sldId id="426" r:id="rId33"/>
    <p:sldId id="428" r:id="rId34"/>
    <p:sldId id="272" r:id="rId35"/>
    <p:sldId id="319" r:id="rId36"/>
    <p:sldId id="347" r:id="rId37"/>
    <p:sldId id="348" r:id="rId38"/>
    <p:sldId id="284" r:id="rId39"/>
    <p:sldId id="349" r:id="rId40"/>
    <p:sldId id="462" r:id="rId41"/>
    <p:sldId id="351" r:id="rId42"/>
    <p:sldId id="441" r:id="rId43"/>
    <p:sldId id="278" r:id="rId44"/>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918" y="-114"/>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468D97-C922-4221-8158-78375CC2ACD5}" type="datetimeFigureOut">
              <a:rPr lang="zh-CN" altLang="en-US" smtClean="0"/>
              <a:pPr/>
              <a:t>2022-12-14</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5F51B0-8559-4143-A247-EB6A48B092C3}"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a:prstGeom prst="rect">
            <a:avLst/>
          </a:prstGeom>
        </p:spPr>
        <p:txBody>
          <a:bodyPr/>
          <a:lstStyle>
            <a:lvl1pPr>
              <a:defRPr>
                <a:latin typeface="黑体" panose="02010609060101010101" pitchFamily="2" charset="-122"/>
                <a:ea typeface="黑体" panose="02010609060101010101" pitchFamily="2" charset="-122"/>
              </a:defRPr>
            </a:lvl1p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7"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fld id="{FF7C0D5B-E8C8-4937-9605-DCA98F152341}"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2022-12-14</a:t>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p>
            <a:pPr algn="r"/>
            <a:fld id="{9A0DB2DC-4C9A-4742-B13C-FB6460FD3503}" type="slidenum">
              <a:rPr lang="zh-CN" altLang="en-US" dirty="0"/>
              <a:pPr algn="r"/>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F7C0D5B-E8C8-4937-9605-DCA98F152341}"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2022-12-14</a:t>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Calibri" panose="020F0502020204030204" pitchFamily="34" charset="0"/>
                <a:ea typeface="宋体" panose="02010600030101010101" pitchFamily="2" charset="-122"/>
              </a:rPr>
              <a:pPr lvl="0"/>
              <a:t>‹#›</a:t>
            </a:fld>
            <a:endParaRPr lang="zh-CN" altLang="en-US" dirty="0">
              <a:latin typeface="Calibri" panose="020F0502020204030204" pitchFamily="34" charset="0"/>
              <a:ea typeface="宋体" panose="02010600030101010101" pitchFamily="2" charset="-122"/>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264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F7C0D5B-E8C8-4937-9605-DCA98F152341}"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2022-12-14</a:t>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Calibri" panose="020F0502020204030204" pitchFamily="34" charset="0"/>
                <a:ea typeface="宋体" panose="02010600030101010101" pitchFamily="2" charset="-122"/>
              </a:rPr>
              <a:pPr lvl="0"/>
              <a:t>‹#›</a:t>
            </a:fld>
            <a:endParaRPr lang="zh-CN" altLang="en-US" dirty="0">
              <a:latin typeface="Calibri" panose="020F0502020204030204" pitchFamily="34" charset="0"/>
              <a:ea typeface="宋体" panose="02010600030101010101" pitchFamily="2"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F7C0D5B-E8C8-4937-9605-DCA98F152341}"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2022-12-14</a:t>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Calibri" panose="020F0502020204030204" pitchFamily="34" charset="0"/>
                <a:ea typeface="宋体" panose="02010600030101010101" pitchFamily="2" charset="-122"/>
              </a:rPr>
              <a:pPr lvl="0"/>
              <a:t>‹#›</a:t>
            </a:fld>
            <a:endParaRPr lang="zh-CN" altLang="en-US" dirty="0">
              <a:latin typeface="Calibri" panose="020F0502020204030204" pitchFamily="34" charset="0"/>
              <a:ea typeface="宋体" panose="02010600030101010101" pitchFamily="2"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0"/>
            <a:ext cx="103632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F7C0D5B-E8C8-4937-9605-DCA98F152341}"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2022-12-14</a:t>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Calibri" panose="020F0502020204030204" pitchFamily="34" charset="0"/>
                <a:ea typeface="宋体" panose="02010600030101010101" pitchFamily="2" charset="-122"/>
              </a:rPr>
              <a:pPr lvl="0"/>
              <a:t>‹#›</a:t>
            </a:fld>
            <a:endParaRPr lang="zh-CN" altLang="en-US" dirty="0">
              <a:latin typeface="Calibri" panose="020F0502020204030204" pitchFamily="34" charset="0"/>
              <a:ea typeface="宋体" panose="02010600030101010101" pitchFamily="2"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F7C0D5B-E8C8-4937-9605-DCA98F152341}"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2022-12-14</a:t>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Calibri" panose="020F0502020204030204" pitchFamily="34" charset="0"/>
                <a:ea typeface="宋体" panose="02010600030101010101" pitchFamily="2" charset="-122"/>
              </a:rPr>
              <a:pPr lvl="0"/>
              <a:t>‹#›</a:t>
            </a:fld>
            <a:endParaRPr lang="zh-CN" altLang="en-US" dirty="0">
              <a:latin typeface="Calibri" panose="020F0502020204030204" pitchFamily="34" charset="0"/>
              <a:ea typeface="宋体" panose="02010600030101010101"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F7C0D5B-E8C8-4937-9605-DCA98F152341}"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2022-12-14</a:t>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Calibri" panose="020F0502020204030204" pitchFamily="34" charset="0"/>
                <a:ea typeface="宋体" panose="02010600030101010101" pitchFamily="2" charset="-122"/>
              </a:rPr>
              <a:pPr lvl="0"/>
              <a:t>‹#›</a:t>
            </a:fld>
            <a:endParaRPr lang="zh-CN" altLang="en-US" dirty="0">
              <a:latin typeface="Calibri" panose="020F0502020204030204" pitchFamily="34" charset="0"/>
              <a:ea typeface="宋体" panose="02010600030101010101" pitchFamily="2"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F7C0D5B-E8C8-4937-9605-DCA98F152341}"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2022-12-14</a:t>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latin typeface="Calibri" panose="020F0502020204030204" pitchFamily="34" charset="0"/>
                <a:ea typeface="宋体" panose="02010600030101010101" pitchFamily="2" charset="-122"/>
              </a:rPr>
              <a:pPr lvl="0"/>
              <a:t>‹#›</a:t>
            </a:fld>
            <a:endParaRPr lang="zh-CN" altLang="en-US" dirty="0">
              <a:latin typeface="Calibri" panose="020F0502020204030204" pitchFamily="34" charset="0"/>
              <a:ea typeface="宋体" panose="02010600030101010101" pitchFamily="2"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F7C0D5B-E8C8-4937-9605-DCA98F152341}"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2022-12-14</a:t>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latin typeface="Calibri" panose="020F0502020204030204" pitchFamily="34" charset="0"/>
                <a:ea typeface="宋体" panose="02010600030101010101" pitchFamily="2" charset="-122"/>
              </a:rPr>
              <a:pPr lvl="0"/>
              <a:t>‹#›</a:t>
            </a:fld>
            <a:endParaRPr lang="zh-CN" altLang="en-US" dirty="0">
              <a:latin typeface="Calibri" panose="020F0502020204030204" pitchFamily="34" charset="0"/>
              <a:ea typeface="宋体" panose="02010600030101010101" pitchFamily="2"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084"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F7C0D5B-E8C8-4937-9605-DCA98F152341}"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2022-12-14</a:t>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Calibri" panose="020F0502020204030204" pitchFamily="34" charset="0"/>
                <a:ea typeface="宋体" panose="02010600030101010101" pitchFamily="2" charset="-122"/>
              </a:rPr>
              <a:pPr lvl="0"/>
              <a:t>‹#›</a:t>
            </a:fld>
            <a:endParaRPr lang="zh-CN" altLang="en-US" dirty="0">
              <a:latin typeface="Calibri" panose="020F0502020204030204" pitchFamily="34" charset="0"/>
              <a:ea typeface="宋体" panose="02010600030101010101" pitchFamily="2" charset="-122"/>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ts val="4100"/>
              </a:lnSpc>
              <a:spcBef>
                <a:spcPct val="20000"/>
              </a:spcBef>
              <a:spcAft>
                <a:spcPts val="0"/>
              </a:spcAft>
              <a:buClrTx/>
              <a:buSzTx/>
              <a:buFont typeface="Arial" panose="020B0604020202020204" pitchFamily="34" charset="0"/>
              <a:buNone/>
              <a:defRPr/>
            </a:pPr>
            <a:endParaRPr kumimoji="0" lang="zh-CN" altLang="en-US" sz="3200" b="0" i="0" u="none" strike="noStrike" kern="1200" cap="none" spc="0" normalizeH="0" baseline="0" noProof="0" smtClean="0">
              <a:ln>
                <a:noFill/>
              </a:ln>
              <a:solidFill>
                <a:schemeClr val="tx1"/>
              </a:solidFill>
              <a:effectLst/>
              <a:uLnTx/>
              <a:uFillTx/>
              <a:latin typeface="黑体" panose="02010609060101010101" pitchFamily="2" charset="-122"/>
              <a:ea typeface="黑体" panose="02010609060101010101" pitchFamily="2" charset="-122"/>
              <a:cs typeface="+mn-cs"/>
            </a:endParaRPr>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F7C0D5B-E8C8-4937-9605-DCA98F152341}"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2022-12-14</a:t>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Calibri" panose="020F0502020204030204" pitchFamily="34" charset="0"/>
                <a:ea typeface="宋体" panose="02010600030101010101" pitchFamily="2" charset="-122"/>
              </a:rPr>
              <a:pPr lvl="0"/>
              <a:t>‹#›</a:t>
            </a:fld>
            <a:endParaRPr lang="zh-CN" altLang="en-US" dirty="0">
              <a:latin typeface="Calibri" panose="020F0502020204030204" pitchFamily="34" charset="0"/>
              <a:ea typeface="宋体" panose="02010600030101010101" pitchFamily="2"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cstate="print"/>
          <a:stretch>
            <a:fillRect/>
          </a:stretch>
        </a:blipFill>
        <a:effectLst/>
      </p:bgPr>
    </p:bg>
    <p:spTree>
      <p:nvGrpSpPr>
        <p:cNvPr id="1" name=""/>
        <p:cNvGrpSpPr/>
        <p:nvPr/>
      </p:nvGrpSpPr>
      <p:grpSpPr>
        <a:xfrm>
          <a:off x="0" y="0"/>
          <a:ext cx="0" cy="0"/>
          <a:chOff x="0" y="0"/>
          <a:chExt cx="0" cy="0"/>
        </a:xfrm>
      </p:grpSpPr>
      <p:sp>
        <p:nvSpPr>
          <p:cNvPr id="1026" name="文本占位符 2"/>
          <p:cNvSpPr>
            <a:spLocks noGrp="1"/>
          </p:cNvSpPr>
          <p:nvPr>
            <p:ph type="body" idx="1"/>
          </p:nvPr>
        </p:nvSpPr>
        <p:spPr>
          <a:xfrm>
            <a:off x="609600" y="1600200"/>
            <a:ext cx="10972800" cy="4525963"/>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FF7C0D5B-E8C8-4937-9605-DCA98F152341}"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2022-12-14</a:t>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rgbClr val="898989"/>
                </a:solidFill>
              </a:defRPr>
            </a:lvl1pPr>
          </a:lstStyle>
          <a:p>
            <a:pPr lvl="0"/>
            <a:fld id="{9A0DB2DC-4C9A-4742-B13C-FB6460FD3503}" type="slidenum">
              <a:rPr lang="zh-CN" altLang="en-US" dirty="0">
                <a:latin typeface="Calibri" panose="020F0502020204030204" pitchFamily="34" charset="0"/>
                <a:ea typeface="宋体" panose="02010600030101010101" pitchFamily="2" charset="-122"/>
              </a:rPr>
              <a:pPr lvl="0"/>
              <a:t>‹#›</a:t>
            </a:fld>
            <a:endParaRPr lang="zh-CN" altLang="en-US" dirty="0">
              <a:latin typeface="Calibri" panose="020F050202020403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lnSpc>
          <a:spcPts val="4100"/>
        </a:lnSpc>
        <a:spcBef>
          <a:spcPct val="20000"/>
        </a:spcBef>
        <a:buFont typeface="Arial" panose="020B0604020202020204" pitchFamily="34" charset="0"/>
        <a:buChar char="•"/>
        <a:defRPr sz="3200" kern="1200">
          <a:solidFill>
            <a:schemeClr val="tx1"/>
          </a:solidFill>
          <a:latin typeface="黑体" panose="02010609060101010101" pitchFamily="2" charset="-122"/>
          <a:ea typeface="黑体" panose="02010609060101010101" pitchFamily="2"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标题 1"/>
          <p:cNvSpPr>
            <a:spLocks noGrp="1"/>
          </p:cNvSpPr>
          <p:nvPr>
            <p:ph type="ctrTitle"/>
          </p:nvPr>
        </p:nvSpPr>
        <p:spPr>
          <a:noFill/>
          <a:ln>
            <a:noFill/>
          </a:ln>
        </p:spPr>
        <p:txBody>
          <a:bodyPr/>
          <a:lstStyle/>
          <a:p>
            <a:r>
              <a:rPr lang="zh-CN" altLang="en-US" sz="3600" b="1" dirty="0" smtClean="0">
                <a:sym typeface="+mn-ea"/>
              </a:rPr>
              <a:t>新冠肺炎分型、分类、分级收治与用药指导</a:t>
            </a:r>
            <a:r>
              <a:rPr lang="en-US" altLang="zh-CN" sz="3600" b="1" dirty="0" smtClean="0">
                <a:sym typeface="+mn-ea"/>
              </a:rPr>
              <a:t/>
            </a:r>
            <a:br>
              <a:rPr lang="en-US" altLang="zh-CN" sz="3600" b="1" dirty="0" smtClean="0">
                <a:sym typeface="+mn-ea"/>
              </a:rPr>
            </a:br>
            <a:endParaRPr lang="zh-CN" altLang="en-US" sz="3600" kern="1200" dirty="0">
              <a:latin typeface="黑体" panose="02010609060101010101" pitchFamily="2" charset="-122"/>
              <a:ea typeface="黑体" panose="02010609060101010101" pitchFamily="2" charset="-122"/>
              <a:cs typeface="+mj-cs"/>
            </a:endParaRPr>
          </a:p>
        </p:txBody>
      </p:sp>
      <p:sp>
        <p:nvSpPr>
          <p:cNvPr id="3" name="副标题 2"/>
          <p:cNvSpPr>
            <a:spLocks noGrp="1"/>
          </p:cNvSpPr>
          <p:nvPr>
            <p:ph type="subTitle" idx="1"/>
          </p:nvPr>
        </p:nvSpPr>
        <p:spPr>
          <a:xfrm>
            <a:off x="1775520" y="3717032"/>
            <a:ext cx="8534400" cy="2135088"/>
          </a:xfrm>
        </p:spPr>
        <p:txBody>
          <a:bodyPr vert="horz" lIns="121920" tIns="60960" rIns="121920" bIns="60960" rtlCol="0">
            <a:normAutofit/>
          </a:bodyPr>
          <a:lstStyle/>
          <a:p>
            <a:pPr marL="0" marR="0" lvl="0" indent="0" algn="ctr" defTabSz="914400" rtl="0" eaLnBrk="1" fontAlgn="auto" latinLnBrk="0" hangingPunct="1">
              <a:lnSpc>
                <a:spcPts val="4100"/>
              </a:lnSpc>
              <a:spcBef>
                <a:spcPct val="20000"/>
              </a:spcBef>
              <a:spcAft>
                <a:spcPts val="0"/>
              </a:spcAft>
              <a:buClrTx/>
              <a:buSzTx/>
              <a:buFont typeface="Arial" panose="020B0604020202020204" pitchFamily="34" charset="0"/>
              <a:buNone/>
              <a:defRPr/>
            </a:pPr>
            <a:endParaRPr lang="en-US" altLang="zh-CN" dirty="0" smtClean="0">
              <a:solidFill>
                <a:srgbClr val="000000"/>
              </a:solidFill>
              <a:latin typeface="微软雅黑" panose="020B0503020204020204" charset="-122"/>
              <a:ea typeface="微软雅黑" panose="020B0503020204020204" charset="-122"/>
              <a:sym typeface="+mn-ea"/>
            </a:endParaRPr>
          </a:p>
          <a:p>
            <a:pPr>
              <a:defRPr/>
            </a:pPr>
            <a:r>
              <a:rPr lang="zh-CN" altLang="en-US" sz="2800" dirty="0" smtClean="0">
                <a:solidFill>
                  <a:srgbClr val="000000"/>
                </a:solidFill>
                <a:latin typeface="微软雅黑" panose="020B0503020204020204" charset="-122"/>
                <a:ea typeface="微软雅黑" panose="020B0503020204020204" charset="-122"/>
                <a:sym typeface="+mn-ea"/>
              </a:rPr>
              <a:t>福建省福州肺科医院  陈晓红</a:t>
            </a:r>
            <a:endParaRPr lang="en-US" altLang="zh-CN" sz="2800" dirty="0" smtClean="0">
              <a:solidFill>
                <a:srgbClr val="000000"/>
              </a:solidFill>
              <a:latin typeface="微软雅黑" panose="020B0503020204020204" charset="-122"/>
              <a:ea typeface="微软雅黑" panose="020B0503020204020204" charset="-122"/>
              <a:sym typeface="+mn-ea"/>
            </a:endParaRPr>
          </a:p>
          <a:p>
            <a:pPr marL="0" marR="0" lvl="0" indent="0" algn="ctr" defTabSz="914400" rtl="0" eaLnBrk="1" fontAlgn="auto" latinLnBrk="0" hangingPunct="1">
              <a:lnSpc>
                <a:spcPts val="4100"/>
              </a:lnSpc>
              <a:spcBef>
                <a:spcPct val="20000"/>
              </a:spcBef>
              <a:spcAft>
                <a:spcPts val="0"/>
              </a:spcAft>
              <a:buClrTx/>
              <a:buSzTx/>
              <a:buFont typeface="Arial" panose="020B0604020202020204" pitchFamily="34" charset="0"/>
              <a:buNone/>
              <a:defRPr/>
            </a:pPr>
            <a:endParaRPr lang="en-US" altLang="zh-CN" dirty="0" smtClean="0">
              <a:solidFill>
                <a:srgbClr val="000000"/>
              </a:solidFill>
              <a:latin typeface="微软雅黑" panose="020B0503020204020204" charset="-122"/>
              <a:ea typeface="微软雅黑" panose="020B0503020204020204" charset="-122"/>
              <a:sym typeface="+mn-ea"/>
            </a:endParaRPr>
          </a:p>
          <a:p>
            <a:pPr marL="0" marR="0" lvl="0" indent="0" algn="ctr" defTabSz="914400" rtl="0" eaLnBrk="1" fontAlgn="auto" latinLnBrk="0" hangingPunct="1">
              <a:lnSpc>
                <a:spcPts val="4100"/>
              </a:lnSpc>
              <a:spcBef>
                <a:spcPct val="20000"/>
              </a:spcBef>
              <a:spcAft>
                <a:spcPts val="0"/>
              </a:spcAft>
              <a:buClrTx/>
              <a:buSzTx/>
              <a:buFont typeface="Arial" panose="020B0604020202020204" pitchFamily="34" charset="0"/>
              <a:buNone/>
              <a:defRPr/>
            </a:pPr>
            <a:endParaRPr kumimoji="0" lang="en-US" altLang="zh-CN" sz="4265" b="0" i="0" u="none" strike="noStrike" kern="120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mn-cs"/>
              <a:sym typeface="+mn-ea"/>
            </a:endParaRPr>
          </a:p>
          <a:p>
            <a:pPr marL="0" marR="0" lvl="0" indent="0" algn="ctr" defTabSz="914400" rtl="0" eaLnBrk="1" fontAlgn="auto" latinLnBrk="0" hangingPunct="1">
              <a:lnSpc>
                <a:spcPts val="4100"/>
              </a:lnSpc>
              <a:spcBef>
                <a:spcPct val="20000"/>
              </a:spcBef>
              <a:spcAft>
                <a:spcPts val="0"/>
              </a:spcAft>
              <a:buClrTx/>
              <a:buSzTx/>
              <a:buFont typeface="Arial" panose="020B0604020202020204" pitchFamily="34" charset="0"/>
              <a:buNone/>
              <a:defRPr/>
            </a:pPr>
            <a:endParaRPr kumimoji="0" lang="zh-CN" altLang="en-US" sz="4265" b="0" i="0" u="none" strike="noStrike" kern="1200" cap="none" spc="0" normalizeH="0" baseline="0" noProof="0" dirty="0" smtClean="0">
              <a:ln>
                <a:noFill/>
              </a:ln>
              <a:solidFill>
                <a:schemeClr val="tx1">
                  <a:tint val="75000"/>
                </a:schemeClr>
              </a:solidFill>
              <a:effectLst/>
              <a:uLnTx/>
              <a:uFillTx/>
              <a:latin typeface="黑体" panose="02010609060101010101" pitchFamily="2" charset="-122"/>
              <a:ea typeface="黑体" panose="02010609060101010101" pitchFamily="2" charset="-122"/>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99456" y="2204864"/>
            <a:ext cx="9754447" cy="4191147"/>
          </a:xfrm>
          <a:prstGeom prst="rect">
            <a:avLst/>
          </a:prstGeom>
          <a:noFill/>
        </p:spPr>
        <p:txBody>
          <a:bodyPr wrap="square" rtlCol="0" anchor="t">
            <a:spAutoFit/>
          </a:bodyPr>
          <a:lstStyle/>
          <a:p>
            <a:pPr algn="l">
              <a:lnSpc>
                <a:spcPct val="150000"/>
              </a:lnSpc>
              <a:spcBef>
                <a:spcPts val="600"/>
              </a:spcBef>
            </a:pPr>
            <a:r>
              <a:rPr lang="zh-CN" altLang="zh-CN" sz="100" dirty="0">
                <a:latin typeface="宋体" panose="02010600030101010101" pitchFamily="2" charset="-122"/>
                <a:cs typeface="宋体" panose="02010600030101010101" pitchFamily="2" charset="-122"/>
                <a:sym typeface="+mn-ea"/>
              </a:rPr>
              <a:t>●</a:t>
            </a:r>
            <a:r>
              <a:rPr lang="zh-CN" altLang="zh-CN" sz="100" b="1" dirty="0">
                <a:latin typeface="宋体" panose="02010600030101010101" pitchFamily="2" charset="-122"/>
                <a:cs typeface="宋体" panose="02010600030101010101" pitchFamily="2" charset="-122"/>
                <a:sym typeface="+mn-ea"/>
              </a:rPr>
              <a:t>胸部影像学</a:t>
            </a:r>
            <a:endParaRPr lang="en-US" altLang="zh-CN" sz="100" dirty="0">
              <a:latin typeface="宋体" panose="02010600030101010101" pitchFamily="2" charset="-122"/>
              <a:cs typeface="宋体" panose="02010600030101010101" pitchFamily="2" charset="-122"/>
            </a:endParaRPr>
          </a:p>
          <a:p>
            <a:pPr lvl="1">
              <a:lnSpc>
                <a:spcPct val="150000"/>
              </a:lnSpc>
              <a:spcBef>
                <a:spcPts val="600"/>
              </a:spcBef>
            </a:pPr>
            <a:r>
              <a:rPr lang="en-US" altLang="zh-CN" sz="2665" dirty="0" smtClean="0">
                <a:latin typeface="+mn-ea"/>
                <a:cs typeface="+mn-ea"/>
                <a:sym typeface="+mn-ea"/>
              </a:rPr>
              <a:t>—</a:t>
            </a:r>
            <a:r>
              <a:rPr lang="zh-CN" altLang="zh-CN" sz="2665" dirty="0" smtClean="0">
                <a:latin typeface="+mn-ea"/>
                <a:cs typeface="+mn-ea"/>
                <a:sym typeface="+mn-ea"/>
              </a:rPr>
              <a:t>早期呈现多发小斑片影及间质改变，以肺外带明显。</a:t>
            </a:r>
            <a:endParaRPr lang="en-US" altLang="zh-CN" sz="2665" dirty="0" smtClean="0">
              <a:latin typeface="+mn-ea"/>
              <a:cs typeface="+mn-ea"/>
              <a:sym typeface="+mn-ea"/>
            </a:endParaRPr>
          </a:p>
          <a:p>
            <a:pPr lvl="1" algn="l">
              <a:lnSpc>
                <a:spcPct val="150000"/>
              </a:lnSpc>
              <a:spcBef>
                <a:spcPts val="600"/>
              </a:spcBef>
            </a:pPr>
            <a:r>
              <a:rPr lang="en-US" altLang="zh-CN" sz="2665" dirty="0" smtClean="0">
                <a:latin typeface="+mn-ea"/>
                <a:ea typeface="+mn-ea"/>
                <a:cs typeface="+mn-ea"/>
                <a:sym typeface="+mn-ea"/>
              </a:rPr>
              <a:t>—</a:t>
            </a:r>
            <a:r>
              <a:rPr lang="zh-CN" altLang="zh-CN" sz="2665" dirty="0">
                <a:latin typeface="+mn-ea"/>
                <a:ea typeface="+mn-ea"/>
                <a:cs typeface="+mn-ea"/>
                <a:sym typeface="+mn-ea"/>
              </a:rPr>
              <a:t>进而发展为双肺多发磨玻璃影、浸润影，严重者可出现肺实变，胸腔积液少见</a:t>
            </a:r>
            <a:r>
              <a:rPr lang="zh-CN" altLang="zh-CN" sz="2665" dirty="0" smtClean="0">
                <a:latin typeface="+mn-ea"/>
                <a:ea typeface="+mn-ea"/>
                <a:cs typeface="+mn-ea"/>
                <a:sym typeface="+mn-ea"/>
              </a:rPr>
              <a:t>。</a:t>
            </a:r>
            <a:endParaRPr lang="en-US" altLang="zh-CN" sz="2665" dirty="0" smtClean="0">
              <a:latin typeface="+mn-ea"/>
              <a:ea typeface="+mn-ea"/>
              <a:cs typeface="+mn-ea"/>
              <a:sym typeface="+mn-ea"/>
            </a:endParaRPr>
          </a:p>
          <a:p>
            <a:pPr lvl="1">
              <a:lnSpc>
                <a:spcPct val="150000"/>
              </a:lnSpc>
              <a:spcBef>
                <a:spcPts val="600"/>
              </a:spcBef>
            </a:pPr>
            <a:r>
              <a:rPr lang="en-US" altLang="zh-CN" sz="2665" dirty="0" smtClean="0">
                <a:latin typeface="+mn-ea"/>
                <a:cs typeface="+mn-ea"/>
              </a:rPr>
              <a:t>—MIS-C</a:t>
            </a:r>
            <a:r>
              <a:rPr lang="zh-CN" altLang="en-US" sz="2665" dirty="0" smtClean="0">
                <a:latin typeface="+mn-ea"/>
                <a:cs typeface="+mn-ea"/>
              </a:rPr>
              <a:t>时，心功能不全患者可见心影增大和肺水肿。</a:t>
            </a:r>
            <a:endParaRPr lang="zh-CN" altLang="zh-CN" sz="2665" dirty="0" smtClean="0">
              <a:latin typeface="+mn-ea"/>
              <a:cs typeface="+mn-ea"/>
              <a:sym typeface="+mn-ea"/>
            </a:endParaRPr>
          </a:p>
          <a:p>
            <a:pPr lvl="1" algn="l">
              <a:lnSpc>
                <a:spcPct val="150000"/>
              </a:lnSpc>
              <a:spcBef>
                <a:spcPts val="600"/>
              </a:spcBef>
            </a:pPr>
            <a:endParaRPr lang="zh-CN" altLang="zh-CN" sz="2665" dirty="0">
              <a:latin typeface="+mn-ea"/>
              <a:ea typeface="+mn-ea"/>
              <a:cs typeface="+mn-ea"/>
              <a:sym typeface="+mn-ea"/>
            </a:endParaRPr>
          </a:p>
          <a:p>
            <a:pPr lvl="1" algn="l">
              <a:lnSpc>
                <a:spcPct val="150000"/>
              </a:lnSpc>
              <a:spcBef>
                <a:spcPts val="600"/>
              </a:spcBef>
            </a:pPr>
            <a:endParaRPr lang="zh-CN" altLang="zh-CN" sz="2665" dirty="0">
              <a:latin typeface="+mn-ea"/>
              <a:ea typeface="+mn-ea"/>
              <a:cs typeface="+mn-ea"/>
              <a:sym typeface="+mn-ea"/>
            </a:endParaRPr>
          </a:p>
        </p:txBody>
      </p:sp>
      <p:sp>
        <p:nvSpPr>
          <p:cNvPr id="3" name="TextBox 2"/>
          <p:cNvSpPr txBox="1"/>
          <p:nvPr/>
        </p:nvSpPr>
        <p:spPr>
          <a:xfrm>
            <a:off x="3863752" y="1196752"/>
            <a:ext cx="3005951" cy="769441"/>
          </a:xfrm>
          <a:prstGeom prst="rect">
            <a:avLst/>
          </a:prstGeom>
          <a:noFill/>
        </p:spPr>
        <p:txBody>
          <a:bodyPr wrap="none" rtlCol="0">
            <a:spAutoFit/>
          </a:bodyPr>
          <a:lstStyle/>
          <a:p>
            <a:r>
              <a:rPr lang="zh-CN" altLang="en-US" sz="4400" b="1" u="sng" dirty="0" smtClean="0">
                <a:latin typeface="微软雅黑" pitchFamily="34" charset="-122"/>
                <a:ea typeface="微软雅黑" pitchFamily="34" charset="-122"/>
              </a:rPr>
              <a:t>胸部影像学</a:t>
            </a:r>
            <a:endParaRPr lang="zh-CN" altLang="en-US" sz="4400" b="1" u="sng"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2" descr="C:\Users\lxw\Desktop\1.png"/>
          <p:cNvPicPr>
            <a:picLocks noGrp="1" noChangeAspect="1" noChangeArrowheads="1"/>
          </p:cNvPicPr>
          <p:nvPr>
            <p:ph sz="half" idx="4294967295"/>
          </p:nvPr>
        </p:nvPicPr>
        <p:blipFill>
          <a:blip r:embed="rId2" cstate="print">
            <a:extLst>
              <a:ext uri="{28A0092B-C50C-407E-A947-70E740481C1C}">
                <a14:useLocalDpi xmlns="" xmlns:a14="http://schemas.microsoft.com/office/drawing/2010/main" val="0"/>
              </a:ext>
            </a:extLst>
          </a:blip>
          <a:srcRect/>
          <a:stretch>
            <a:fillRect/>
          </a:stretch>
        </p:blipFill>
        <p:spPr>
          <a:xfrm>
            <a:off x="1847528" y="260649"/>
            <a:ext cx="3922483" cy="3342296"/>
          </a:xfrm>
          <a:noFill/>
        </p:spPr>
      </p:pic>
      <p:pic>
        <p:nvPicPr>
          <p:cNvPr id="18436" name="Picture 5" descr="C:\Users\lxw\Desktop\2.png"/>
          <p:cNvPicPr>
            <a:picLocks noGrp="1"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a:xfrm>
            <a:off x="5807968" y="260648"/>
            <a:ext cx="4034367" cy="3297767"/>
          </a:xfrm>
          <a:prstGeom prst="rect">
            <a:avLst/>
          </a:prstGeom>
          <a:noFill/>
          <a:ln>
            <a:noFill/>
          </a:ln>
        </p:spPr>
      </p:pic>
      <p:pic>
        <p:nvPicPr>
          <p:cNvPr id="18437" name="Picture 6" descr="C:\Users\lxw\Desktop\3.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775520" y="3512263"/>
            <a:ext cx="4180884" cy="3345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39" name="Picture 7"/>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951984" y="3573016"/>
            <a:ext cx="3910216" cy="32849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文本框 6"/>
          <p:cNvSpPr txBox="1"/>
          <p:nvPr/>
        </p:nvSpPr>
        <p:spPr>
          <a:xfrm>
            <a:off x="143087" y="1788160"/>
            <a:ext cx="1033145" cy="501650"/>
          </a:xfrm>
          <a:prstGeom prst="rect">
            <a:avLst/>
          </a:prstGeom>
          <a:noFill/>
        </p:spPr>
        <p:txBody>
          <a:bodyPr wrap="none" rtlCol="0" anchor="t">
            <a:spAutoFit/>
          </a:bodyPr>
          <a:lstStyle/>
          <a:p>
            <a:r>
              <a:rPr lang="zh-CN" altLang="en-US" sz="2665">
                <a:sym typeface="+mn-ea"/>
              </a:rPr>
              <a:t>第</a:t>
            </a:r>
            <a:r>
              <a:rPr lang="en-US" altLang="zh-CN" sz="2665">
                <a:sym typeface="+mn-ea"/>
              </a:rPr>
              <a:t>5</a:t>
            </a:r>
            <a:r>
              <a:rPr lang="zh-CN" altLang="en-US" sz="2665">
                <a:sym typeface="+mn-ea"/>
              </a:rPr>
              <a:t>天</a:t>
            </a:r>
            <a:endParaRPr lang="zh-CN" altLang="en-US" sz="2665"/>
          </a:p>
        </p:txBody>
      </p:sp>
      <p:sp>
        <p:nvSpPr>
          <p:cNvPr id="18442" name="矩形 2"/>
          <p:cNvSpPr>
            <a:spLocks noChangeArrowheads="1"/>
          </p:cNvSpPr>
          <p:nvPr/>
        </p:nvSpPr>
        <p:spPr bwMode="auto">
          <a:xfrm>
            <a:off x="9984432" y="1628800"/>
            <a:ext cx="1295050" cy="5148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665" dirty="0"/>
              <a:t>第</a:t>
            </a:r>
            <a:r>
              <a:rPr lang="en-US" altLang="zh-CN" sz="2665" dirty="0"/>
              <a:t>10</a:t>
            </a:r>
            <a:r>
              <a:rPr lang="zh-CN" altLang="en-US" sz="2665" dirty="0"/>
              <a:t>天</a:t>
            </a:r>
          </a:p>
        </p:txBody>
      </p:sp>
      <p:sp>
        <p:nvSpPr>
          <p:cNvPr id="18441" name="矩形 1"/>
          <p:cNvSpPr>
            <a:spLocks noChangeArrowheads="1"/>
          </p:cNvSpPr>
          <p:nvPr/>
        </p:nvSpPr>
        <p:spPr bwMode="auto">
          <a:xfrm>
            <a:off x="44027" y="5377180"/>
            <a:ext cx="1238250" cy="501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665"/>
              <a:t>第</a:t>
            </a:r>
            <a:r>
              <a:rPr lang="en-US" altLang="zh-CN" sz="2665"/>
              <a:t>20</a:t>
            </a:r>
            <a:r>
              <a:rPr lang="zh-CN" altLang="en-US" sz="2665"/>
              <a:t>天</a:t>
            </a:r>
          </a:p>
        </p:txBody>
      </p:sp>
      <p:sp>
        <p:nvSpPr>
          <p:cNvPr id="18443" name="矩形 3"/>
          <p:cNvSpPr>
            <a:spLocks noChangeArrowheads="1"/>
          </p:cNvSpPr>
          <p:nvPr/>
        </p:nvSpPr>
        <p:spPr bwMode="auto">
          <a:xfrm>
            <a:off x="10128448" y="4437112"/>
            <a:ext cx="1238250" cy="501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665" dirty="0"/>
              <a:t>第</a:t>
            </a:r>
            <a:r>
              <a:rPr lang="en-US" altLang="zh-CN" sz="2665" dirty="0"/>
              <a:t>24</a:t>
            </a:r>
            <a:r>
              <a:rPr lang="zh-CN" altLang="en-US" sz="2665" dirty="0"/>
              <a:t>天</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79637" y="1196552"/>
            <a:ext cx="10972800" cy="977053"/>
          </a:xfrm>
        </p:spPr>
        <p:txBody>
          <a:bodyPr/>
          <a:lstStyle/>
          <a:p>
            <a:r>
              <a:rPr lang="en-US" altLang="zh-CN" sz="4265" u="sng" dirty="0">
                <a:latin typeface="微软雅黑" panose="020B0503020204020204" charset="-122"/>
                <a:ea typeface="微软雅黑" panose="020B0503020204020204" charset="-122"/>
                <a:cs typeface="Arial" panose="020B0604020202020204" pitchFamily="34" charset="0"/>
                <a:sym typeface="+mn-ea"/>
              </a:rPr>
              <a:t>     </a:t>
            </a:r>
            <a:r>
              <a:rPr u="sng" dirty="0" err="1" smtClean="0">
                <a:latin typeface="微软雅黑" panose="020B0503020204020204" charset="-122"/>
                <a:ea typeface="微软雅黑" panose="020B0503020204020204" charset="-122"/>
                <a:cs typeface="Arial" panose="020B0604020202020204" pitchFamily="34" charset="0"/>
                <a:sym typeface="+mn-ea"/>
              </a:rPr>
              <a:t>新冠</a:t>
            </a:r>
            <a:r>
              <a:rPr lang="zh-CN" altLang="en-US" u="sng" dirty="0" smtClean="0">
                <a:latin typeface="微软雅黑" panose="020B0503020204020204" charset="-122"/>
                <a:ea typeface="微软雅黑" panose="020B0503020204020204" charset="-122"/>
                <a:cs typeface="Arial" panose="020B0604020202020204" pitchFamily="34" charset="0"/>
                <a:sym typeface="+mn-ea"/>
              </a:rPr>
              <a:t>肺炎的分型分类</a:t>
            </a:r>
            <a:r>
              <a:rPr lang="zh-CN" altLang="en-US" dirty="0">
                <a:latin typeface="微软雅黑" panose="020B0503020204020204" charset="-122"/>
                <a:ea typeface="微软雅黑" panose="020B0503020204020204" charset="-122"/>
                <a:cs typeface="Arial" panose="020B0604020202020204" pitchFamily="34" charset="0"/>
              </a:rPr>
              <a:t/>
            </a:r>
            <a:br>
              <a:rPr lang="zh-CN" altLang="en-US" dirty="0">
                <a:latin typeface="微软雅黑" panose="020B0503020204020204" charset="-122"/>
                <a:ea typeface="微软雅黑" panose="020B0503020204020204" charset="-122"/>
                <a:cs typeface="Arial" panose="020B0604020202020204" pitchFamily="34" charset="0"/>
              </a:rPr>
            </a:br>
            <a:endParaRPr lang="zh-CN" altLang="en-US" dirty="0"/>
          </a:p>
        </p:txBody>
      </p:sp>
      <p:sp>
        <p:nvSpPr>
          <p:cNvPr id="4" name="文本框 3"/>
          <p:cNvSpPr txBox="1"/>
          <p:nvPr/>
        </p:nvSpPr>
        <p:spPr>
          <a:xfrm>
            <a:off x="479376" y="1556792"/>
            <a:ext cx="11305256" cy="5112568"/>
          </a:xfrm>
          <a:prstGeom prst="rect">
            <a:avLst/>
          </a:prstGeom>
          <a:noFill/>
        </p:spPr>
        <p:txBody>
          <a:bodyPr wrap="square" rtlCol="0">
            <a:noAutofit/>
          </a:bodyPr>
          <a:lstStyle/>
          <a:p>
            <a:pPr algn="l">
              <a:lnSpc>
                <a:spcPct val="150000"/>
              </a:lnSpc>
              <a:spcBef>
                <a:spcPct val="0"/>
              </a:spcBef>
              <a:buFont typeface="Wingdings" panose="05000000000000000000" charset="0"/>
              <a:buChar char="l"/>
            </a:pPr>
            <a:endParaRPr lang="en-US" altLang="zh-CN" sz="2000" b="1" dirty="0" smtClean="0">
              <a:latin typeface="微软雅黑" panose="020B0503020204020204" charset="-122"/>
              <a:ea typeface="微软雅黑" panose="020B0503020204020204" charset="-122"/>
              <a:cs typeface="微软雅黑" panose="020B0503020204020204" charset="-122"/>
              <a:sym typeface="+mn-ea"/>
            </a:endParaRPr>
          </a:p>
          <a:p>
            <a:pPr>
              <a:lnSpc>
                <a:spcPct val="150000"/>
              </a:lnSpc>
              <a:buFont typeface="Wingdings" panose="05000000000000000000" charset="0"/>
              <a:buChar char="l"/>
            </a:pPr>
            <a:r>
              <a:rPr lang="zh-CN" altLang="zh-CN" sz="2000" b="1" dirty="0" smtClean="0">
                <a:latin typeface="微软雅黑" panose="020B0503020204020204" charset="-122"/>
                <a:ea typeface="微软雅黑" panose="020B0503020204020204" charset="-122"/>
                <a:cs typeface="微软雅黑" panose="020B0503020204020204" charset="-122"/>
                <a:sym typeface="+mn-ea"/>
              </a:rPr>
              <a:t>无症状感染者</a:t>
            </a:r>
            <a:r>
              <a:rPr lang="zh-CN" altLang="zh-CN" sz="2000" dirty="0" smtClean="0">
                <a:latin typeface="微软雅黑" panose="020B0503020204020204" charset="-122"/>
                <a:ea typeface="微软雅黑" panose="020B0503020204020204" charset="-122"/>
                <a:cs typeface="微软雅黑" panose="020B0503020204020204" charset="-122"/>
                <a:sym typeface="+mn-ea"/>
              </a:rPr>
              <a:t>：核酸检测</a:t>
            </a:r>
            <a:r>
              <a:rPr lang="zh-CN" altLang="zh-CN" sz="2000" dirty="0" smtClean="0">
                <a:solidFill>
                  <a:srgbClr val="FF0000"/>
                </a:solidFill>
                <a:latin typeface="微软雅黑" panose="020B0503020204020204" charset="-122"/>
                <a:ea typeface="微软雅黑" panose="020B0503020204020204" charset="-122"/>
                <a:cs typeface="微软雅黑" panose="020B0503020204020204" charset="-122"/>
                <a:sym typeface="+mn-ea"/>
              </a:rPr>
              <a:t>阳性</a:t>
            </a:r>
            <a:r>
              <a:rPr lang="zh-CN" altLang="zh-CN" sz="2000" dirty="0" smtClean="0">
                <a:latin typeface="微软雅黑" panose="020B0503020204020204" charset="-122"/>
                <a:ea typeface="微软雅黑" panose="020B0503020204020204" charset="-122"/>
                <a:cs typeface="微软雅黑" panose="020B0503020204020204" charset="-122"/>
                <a:sym typeface="+mn-ea"/>
              </a:rPr>
              <a:t>，但</a:t>
            </a:r>
            <a:r>
              <a:rPr lang="zh-CN" altLang="zh-CN" sz="2000" u="sng" dirty="0" smtClean="0">
                <a:solidFill>
                  <a:srgbClr val="FF0000"/>
                </a:solidFill>
                <a:latin typeface="微软雅黑" panose="020B0503020204020204" charset="-122"/>
                <a:ea typeface="微软雅黑" panose="020B0503020204020204" charset="-122"/>
                <a:cs typeface="微软雅黑" panose="020B0503020204020204" charset="-122"/>
                <a:sym typeface="+mn-ea"/>
              </a:rPr>
              <a:t>没有</a:t>
            </a:r>
            <a:r>
              <a:rPr lang="zh-CN" altLang="zh-CN" sz="2000" dirty="0" smtClean="0">
                <a:solidFill>
                  <a:srgbClr val="FF0000"/>
                </a:solidFill>
                <a:latin typeface="微软雅黑" panose="020B0503020204020204" charset="-122"/>
                <a:ea typeface="微软雅黑" panose="020B0503020204020204" charset="-122"/>
                <a:cs typeface="微软雅黑" panose="020B0503020204020204" charset="-122"/>
                <a:sym typeface="+mn-ea"/>
              </a:rPr>
              <a:t>呼吸道症状</a:t>
            </a:r>
            <a:r>
              <a:rPr lang="zh-CN" altLang="zh-CN" sz="2000" dirty="0" smtClean="0">
                <a:latin typeface="微软雅黑" panose="020B0503020204020204" charset="-122"/>
                <a:ea typeface="微软雅黑" panose="020B0503020204020204" charset="-122"/>
                <a:cs typeface="微软雅黑" panose="020B0503020204020204" charset="-122"/>
                <a:sym typeface="+mn-ea"/>
              </a:rPr>
              <a:t>，没有发热</a:t>
            </a:r>
            <a:r>
              <a:rPr lang="zh-CN" altLang="en-US" sz="2000" dirty="0" smtClean="0">
                <a:latin typeface="微软雅黑" panose="020B0503020204020204" charset="-122"/>
                <a:ea typeface="微软雅黑" panose="020B0503020204020204" charset="-122"/>
                <a:cs typeface="微软雅黑" panose="020B0503020204020204" charset="-122"/>
                <a:sym typeface="+mn-ea"/>
              </a:rPr>
              <a:t>、</a:t>
            </a:r>
            <a:r>
              <a:rPr lang="zh-CN" altLang="zh-CN" sz="2000" dirty="0" smtClean="0">
                <a:latin typeface="微软雅黑" panose="020B0503020204020204" charset="-122"/>
                <a:ea typeface="微软雅黑" panose="020B0503020204020204" charset="-122"/>
                <a:cs typeface="微软雅黑" panose="020B0503020204020204" charset="-122"/>
                <a:sym typeface="+mn-ea"/>
              </a:rPr>
              <a:t>咳嗽</a:t>
            </a:r>
            <a:r>
              <a:rPr lang="zh-CN" altLang="en-US" sz="2000" dirty="0" smtClean="0">
                <a:latin typeface="微软雅黑" panose="020B0503020204020204" charset="-122"/>
                <a:ea typeface="微软雅黑" panose="020B0503020204020204" charset="-122"/>
                <a:cs typeface="微软雅黑" panose="020B0503020204020204" charset="-122"/>
                <a:sym typeface="+mn-ea"/>
              </a:rPr>
              <a:t>、</a:t>
            </a:r>
            <a:r>
              <a:rPr lang="zh-CN" altLang="zh-CN" sz="2000" dirty="0" smtClean="0">
                <a:latin typeface="微软雅黑" panose="020B0503020204020204" charset="-122"/>
                <a:ea typeface="微软雅黑" panose="020B0503020204020204" charset="-122"/>
                <a:cs typeface="微软雅黑" panose="020B0503020204020204" charset="-122"/>
                <a:sym typeface="+mn-ea"/>
              </a:rPr>
              <a:t>咽干咽痛</a:t>
            </a:r>
            <a:r>
              <a:rPr lang="zh-CN" altLang="en-US" sz="2000" dirty="0" smtClean="0">
                <a:latin typeface="微软雅黑" panose="020B0503020204020204" charset="-122"/>
                <a:ea typeface="微软雅黑" panose="020B0503020204020204" charset="-122"/>
                <a:cs typeface="微软雅黑" panose="020B0503020204020204" charset="-122"/>
                <a:sym typeface="+mn-ea"/>
              </a:rPr>
              <a:t>等，</a:t>
            </a:r>
            <a:r>
              <a:rPr lang="zh-CN" altLang="zh-CN" sz="2000" dirty="0" smtClean="0">
                <a:latin typeface="微软雅黑" panose="020B0503020204020204" charset="-122"/>
                <a:ea typeface="微软雅黑" panose="020B0503020204020204" charset="-122"/>
                <a:cs typeface="微软雅黑" panose="020B0503020204020204" charset="-122"/>
                <a:sym typeface="+mn-ea"/>
              </a:rPr>
              <a:t>也没有肺炎，即没有自我感受到的明显不适。</a:t>
            </a:r>
          </a:p>
          <a:p>
            <a:pPr algn="l">
              <a:lnSpc>
                <a:spcPct val="150000"/>
              </a:lnSpc>
              <a:spcBef>
                <a:spcPct val="0"/>
              </a:spcBef>
              <a:buFont typeface="Wingdings" panose="05000000000000000000" charset="0"/>
              <a:buChar char="l"/>
            </a:pPr>
            <a:r>
              <a:rPr lang="zh-CN" sz="2000" b="1" dirty="0" smtClean="0">
                <a:latin typeface="微软雅黑" panose="020B0503020204020204" charset="-122"/>
                <a:ea typeface="微软雅黑" panose="020B0503020204020204" charset="-122"/>
                <a:cs typeface="微软雅黑" panose="020B0503020204020204" charset="-122"/>
                <a:sym typeface="+mn-ea"/>
              </a:rPr>
              <a:t>轻</a:t>
            </a:r>
            <a:r>
              <a:rPr lang="zh-CN" sz="2000" b="1" dirty="0">
                <a:latin typeface="微软雅黑" panose="020B0503020204020204" charset="-122"/>
                <a:ea typeface="微软雅黑" panose="020B0503020204020204" charset="-122"/>
                <a:cs typeface="微软雅黑" panose="020B0503020204020204" charset="-122"/>
                <a:sym typeface="+mn-ea"/>
              </a:rPr>
              <a:t>型患者</a:t>
            </a:r>
            <a:r>
              <a:rPr lang="zh-CN" sz="2000" dirty="0">
                <a:latin typeface="微软雅黑" panose="020B0503020204020204" charset="-122"/>
                <a:ea typeface="微软雅黑" panose="020B0503020204020204" charset="-122"/>
                <a:cs typeface="微软雅黑" panose="020B0503020204020204" charset="-122"/>
                <a:sym typeface="+mn-ea"/>
              </a:rPr>
              <a:t>：核酸检测</a:t>
            </a:r>
            <a:r>
              <a:rPr lang="zh-CN" sz="2000" dirty="0">
                <a:solidFill>
                  <a:srgbClr val="FF0000"/>
                </a:solidFill>
                <a:latin typeface="微软雅黑" panose="020B0503020204020204" charset="-122"/>
                <a:ea typeface="微软雅黑" panose="020B0503020204020204" charset="-122"/>
                <a:cs typeface="微软雅黑" panose="020B0503020204020204" charset="-122"/>
                <a:sym typeface="+mn-ea"/>
              </a:rPr>
              <a:t>阳性</a:t>
            </a:r>
            <a:r>
              <a:rPr lang="zh-CN" sz="2000" dirty="0">
                <a:latin typeface="微软雅黑" panose="020B0503020204020204" charset="-122"/>
                <a:ea typeface="微软雅黑" panose="020B0503020204020204" charset="-122"/>
                <a:cs typeface="微软雅黑" panose="020B0503020204020204" charset="-122"/>
                <a:sym typeface="+mn-ea"/>
              </a:rPr>
              <a:t>，有</a:t>
            </a:r>
            <a:r>
              <a:rPr lang="zh-CN" sz="2000" u="sng" dirty="0">
                <a:latin typeface="微软雅黑" panose="020B0503020204020204" charset="-122"/>
                <a:ea typeface="微软雅黑" panose="020B0503020204020204" charset="-122"/>
                <a:cs typeface="微软雅黑" panose="020B0503020204020204" charset="-122"/>
                <a:sym typeface="+mn-ea"/>
              </a:rPr>
              <a:t>发烧、咽干咽痛，有咳嗽，甚至有头痛、肌肉酸痛</a:t>
            </a:r>
            <a:r>
              <a:rPr lang="zh-CN" sz="2000" dirty="0">
                <a:latin typeface="微软雅黑" panose="020B0503020204020204" charset="-122"/>
                <a:ea typeface="微软雅黑" panose="020B0503020204020204" charset="-122"/>
                <a:cs typeface="微软雅黑" panose="020B0503020204020204" charset="-122"/>
                <a:sym typeface="+mn-ea"/>
              </a:rPr>
              <a:t>，但</a:t>
            </a:r>
            <a:r>
              <a:rPr lang="zh-CN" sz="2000" u="sng" dirty="0">
                <a:latin typeface="微软雅黑" panose="020B0503020204020204" charset="-122"/>
                <a:ea typeface="微软雅黑" panose="020B0503020204020204" charset="-122"/>
                <a:cs typeface="微软雅黑" panose="020B0503020204020204" charset="-122"/>
                <a:sym typeface="+mn-ea"/>
              </a:rPr>
              <a:t>肺部 CT </a:t>
            </a:r>
            <a:r>
              <a:rPr lang="zh-CN" sz="2000" dirty="0">
                <a:solidFill>
                  <a:srgbClr val="FF0000"/>
                </a:solidFill>
                <a:latin typeface="微软雅黑" panose="020B0503020204020204" charset="-122"/>
                <a:ea typeface="微软雅黑" panose="020B0503020204020204" charset="-122"/>
                <a:cs typeface="微软雅黑" panose="020B0503020204020204" charset="-122"/>
                <a:sym typeface="+mn-ea"/>
              </a:rPr>
              <a:t>没有</a:t>
            </a:r>
            <a:r>
              <a:rPr lang="zh-CN" sz="2000" u="sng" dirty="0">
                <a:latin typeface="微软雅黑" panose="020B0503020204020204" charset="-122"/>
                <a:ea typeface="微软雅黑" panose="020B0503020204020204" charset="-122"/>
                <a:cs typeface="微软雅黑" panose="020B0503020204020204" charset="-122"/>
                <a:sym typeface="+mn-ea"/>
              </a:rPr>
              <a:t>肺炎表现</a:t>
            </a:r>
            <a:r>
              <a:rPr lang="zh-CN" sz="2000" dirty="0">
                <a:latin typeface="微软雅黑" panose="020B0503020204020204" charset="-122"/>
                <a:ea typeface="微软雅黑" panose="020B0503020204020204" charset="-122"/>
                <a:cs typeface="微软雅黑" panose="020B0503020204020204" charset="-122"/>
                <a:sym typeface="+mn-ea"/>
              </a:rPr>
              <a:t>。</a:t>
            </a:r>
          </a:p>
          <a:p>
            <a:pPr algn="l">
              <a:lnSpc>
                <a:spcPct val="150000"/>
              </a:lnSpc>
              <a:spcBef>
                <a:spcPct val="0"/>
              </a:spcBef>
              <a:buFont typeface="Wingdings" panose="05000000000000000000" charset="0"/>
              <a:buChar char="l"/>
            </a:pPr>
            <a:r>
              <a:rPr lang="zh-CN" sz="2000" b="1" dirty="0">
                <a:latin typeface="微软雅黑" panose="020B0503020204020204" charset="-122"/>
                <a:ea typeface="微软雅黑" panose="020B0503020204020204" charset="-122"/>
                <a:cs typeface="微软雅黑" panose="020B0503020204020204" charset="-122"/>
                <a:sym typeface="+mn-ea"/>
              </a:rPr>
              <a:t>普通型患者</a:t>
            </a:r>
            <a:r>
              <a:rPr lang="zh-CN" sz="2000" dirty="0">
                <a:latin typeface="微软雅黑" panose="020B0503020204020204" charset="-122"/>
                <a:ea typeface="微软雅黑" panose="020B0503020204020204" charset="-122"/>
                <a:cs typeface="微软雅黑" panose="020B0503020204020204" charset="-122"/>
                <a:sym typeface="+mn-ea"/>
              </a:rPr>
              <a:t>：在轻型患者的基础上出现了</a:t>
            </a:r>
            <a:r>
              <a:rPr lang="zh-CN" sz="2000" dirty="0">
                <a:solidFill>
                  <a:srgbClr val="FF0000"/>
                </a:solidFill>
                <a:latin typeface="微软雅黑" panose="020B0503020204020204" charset="-122"/>
                <a:ea typeface="微软雅黑" panose="020B0503020204020204" charset="-122"/>
                <a:cs typeface="微软雅黑" panose="020B0503020204020204" charset="-122"/>
                <a:sym typeface="+mn-ea"/>
              </a:rPr>
              <a:t>明显的肺炎表现</a:t>
            </a:r>
            <a:r>
              <a:rPr lang="zh-CN" sz="2000" dirty="0">
                <a:latin typeface="微软雅黑" panose="020B0503020204020204" charset="-122"/>
                <a:ea typeface="微软雅黑" panose="020B0503020204020204" charset="-122"/>
                <a:cs typeface="微软雅黑" panose="020B0503020204020204" charset="-122"/>
                <a:sym typeface="+mn-ea"/>
              </a:rPr>
              <a:t>，经医生诊断，肺炎是由新冠病毒感染引起的。</a:t>
            </a:r>
          </a:p>
          <a:p>
            <a:pPr algn="l">
              <a:lnSpc>
                <a:spcPct val="150000"/>
              </a:lnSpc>
              <a:spcBef>
                <a:spcPct val="0"/>
              </a:spcBef>
              <a:buFont typeface="Wingdings" panose="05000000000000000000" charset="0"/>
              <a:buChar char="l"/>
            </a:pPr>
            <a:r>
              <a:rPr lang="zh-CN" sz="2000" b="1" dirty="0">
                <a:latin typeface="微软雅黑" panose="020B0503020204020204" charset="-122"/>
                <a:ea typeface="微软雅黑" panose="020B0503020204020204" charset="-122"/>
                <a:cs typeface="微软雅黑" panose="020B0503020204020204" charset="-122"/>
                <a:sym typeface="+mn-ea"/>
              </a:rPr>
              <a:t>重型患者</a:t>
            </a:r>
            <a:r>
              <a:rPr lang="zh-CN" sz="2000" dirty="0">
                <a:latin typeface="微软雅黑" panose="020B0503020204020204" charset="-122"/>
                <a:ea typeface="微软雅黑" panose="020B0503020204020204" charset="-122"/>
                <a:cs typeface="微软雅黑" panose="020B0503020204020204" charset="-122"/>
                <a:sym typeface="+mn-ea"/>
              </a:rPr>
              <a:t>：普通型患者在治疗后仍得不到缓解，</a:t>
            </a:r>
            <a:r>
              <a:rPr lang="zh-CN" sz="2000" dirty="0">
                <a:solidFill>
                  <a:srgbClr val="FF0000"/>
                </a:solidFill>
                <a:latin typeface="微软雅黑" panose="020B0503020204020204" charset="-122"/>
                <a:ea typeface="微软雅黑" panose="020B0503020204020204" charset="-122"/>
                <a:cs typeface="微软雅黑" panose="020B0503020204020204" charset="-122"/>
                <a:sym typeface="+mn-ea"/>
              </a:rPr>
              <a:t>肺炎进行性加重</a:t>
            </a:r>
            <a:r>
              <a:rPr lang="zh-CN" sz="2000" dirty="0">
                <a:latin typeface="微软雅黑" panose="020B0503020204020204" charset="-122"/>
                <a:ea typeface="微软雅黑" panose="020B0503020204020204" charset="-122"/>
                <a:cs typeface="微软雅黑" panose="020B0503020204020204" charset="-122"/>
                <a:sym typeface="+mn-ea"/>
              </a:rPr>
              <a:t>，出现呼吸频率加快、血氧降低等呼吸衰竭表现，胸部 CT 显示肺炎快速进展。重型患者常伴有自身基础病加重。</a:t>
            </a:r>
          </a:p>
          <a:p>
            <a:pPr algn="l">
              <a:lnSpc>
                <a:spcPct val="150000"/>
              </a:lnSpc>
              <a:spcBef>
                <a:spcPct val="0"/>
              </a:spcBef>
              <a:buFont typeface="Wingdings" panose="05000000000000000000" charset="0"/>
              <a:buChar char="l"/>
            </a:pPr>
            <a:r>
              <a:rPr lang="zh-CN" sz="2000" b="1" dirty="0">
                <a:latin typeface="微软雅黑" panose="020B0503020204020204" charset="-122"/>
                <a:ea typeface="微软雅黑" panose="020B0503020204020204" charset="-122"/>
                <a:cs typeface="微软雅黑" panose="020B0503020204020204" charset="-122"/>
                <a:sym typeface="+mn-ea"/>
              </a:rPr>
              <a:t>危重型患者</a:t>
            </a:r>
            <a:r>
              <a:rPr lang="zh-CN" sz="2000" dirty="0">
                <a:latin typeface="微软雅黑" panose="020B0503020204020204" charset="-122"/>
                <a:ea typeface="微软雅黑" panose="020B0503020204020204" charset="-122"/>
                <a:cs typeface="微软雅黑" panose="020B0503020204020204" charset="-122"/>
                <a:sym typeface="+mn-ea"/>
              </a:rPr>
              <a:t>：</a:t>
            </a:r>
            <a:r>
              <a:rPr lang="zh-CN" sz="2000" dirty="0">
                <a:solidFill>
                  <a:srgbClr val="FF0000"/>
                </a:solidFill>
                <a:latin typeface="微软雅黑" panose="020B0503020204020204" charset="-122"/>
                <a:ea typeface="微软雅黑" panose="020B0503020204020204" charset="-122"/>
                <a:cs typeface="微软雅黑" panose="020B0503020204020204" charset="-122"/>
                <a:sym typeface="+mn-ea"/>
              </a:rPr>
              <a:t>病情进一步加重</a:t>
            </a:r>
            <a:r>
              <a:rPr lang="zh-CN" sz="2000" dirty="0">
                <a:latin typeface="微软雅黑" panose="020B0503020204020204" charset="-122"/>
                <a:ea typeface="微软雅黑" panose="020B0503020204020204" charset="-122"/>
                <a:cs typeface="微软雅黑" panose="020B0503020204020204" charset="-122"/>
                <a:sym typeface="+mn-ea"/>
              </a:rPr>
              <a:t>，需要</a:t>
            </a:r>
            <a:r>
              <a:rPr lang="zh-CN" sz="2000" u="sng" dirty="0">
                <a:latin typeface="微软雅黑" panose="020B0503020204020204" charset="-122"/>
                <a:ea typeface="微软雅黑" panose="020B0503020204020204" charset="-122"/>
                <a:cs typeface="微软雅黑" panose="020B0503020204020204" charset="-122"/>
                <a:sym typeface="+mn-ea"/>
              </a:rPr>
              <a:t>呼吸机</a:t>
            </a:r>
            <a:r>
              <a:rPr lang="zh-CN" sz="2000" dirty="0">
                <a:latin typeface="微软雅黑" panose="020B0503020204020204" charset="-122"/>
                <a:ea typeface="微软雅黑" panose="020B0503020204020204" charset="-122"/>
                <a:cs typeface="微软雅黑" panose="020B0503020204020204" charset="-122"/>
                <a:sym typeface="+mn-ea"/>
              </a:rPr>
              <a:t>支持，或者出现</a:t>
            </a:r>
            <a:r>
              <a:rPr lang="zh-CN" sz="2000" u="sng" dirty="0">
                <a:latin typeface="微软雅黑" panose="020B0503020204020204" charset="-122"/>
                <a:ea typeface="微软雅黑" panose="020B0503020204020204" charset="-122"/>
                <a:cs typeface="微软雅黑" panose="020B0503020204020204" charset="-122"/>
                <a:sym typeface="+mn-ea"/>
              </a:rPr>
              <a:t>休克</a:t>
            </a:r>
            <a:r>
              <a:rPr lang="zh-CN" sz="2000" dirty="0">
                <a:latin typeface="微软雅黑" panose="020B0503020204020204" charset="-122"/>
                <a:ea typeface="微软雅黑" panose="020B0503020204020204" charset="-122"/>
                <a:cs typeface="微软雅黑" panose="020B0503020204020204" charset="-122"/>
                <a:sym typeface="+mn-ea"/>
              </a:rPr>
              <a:t>、需要 ICU 支持的</a:t>
            </a:r>
            <a:r>
              <a:rPr lang="zh-CN" sz="2000" u="sng" dirty="0">
                <a:latin typeface="微软雅黑" panose="020B0503020204020204" charset="-122"/>
                <a:ea typeface="微软雅黑" panose="020B0503020204020204" charset="-122"/>
                <a:cs typeface="微软雅黑" panose="020B0503020204020204" charset="-122"/>
                <a:sym typeface="+mn-ea"/>
              </a:rPr>
              <a:t>器官衰竭</a:t>
            </a:r>
            <a:r>
              <a:rPr lang="zh-CN" sz="2000" dirty="0">
                <a:latin typeface="微软雅黑" panose="020B0503020204020204" charset="-122"/>
                <a:ea typeface="微软雅黑" panose="020B0503020204020204" charset="-122"/>
                <a:cs typeface="微软雅黑" panose="020B0503020204020204" charset="-122"/>
                <a:sym typeface="+mn-ea"/>
              </a:rPr>
              <a:t>等情况。</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1424" y="1124745"/>
            <a:ext cx="8775700" cy="720080"/>
          </a:xfrm>
        </p:spPr>
        <p:txBody>
          <a:bodyPr/>
          <a:lstStyle/>
          <a:p>
            <a:r>
              <a:rPr lang="zh-CN" altLang="en-US" u="sng" dirty="0">
                <a:latin typeface="微软雅黑" panose="020B0503020204020204" charset="-122"/>
                <a:ea typeface="微软雅黑" panose="020B0503020204020204" charset="-122"/>
              </a:rPr>
              <a:t>临床分</a:t>
            </a:r>
            <a:r>
              <a:rPr lang="zh-CN" altLang="en-US" u="sng" dirty="0" smtClean="0">
                <a:latin typeface="微软雅黑" panose="020B0503020204020204" charset="-122"/>
                <a:ea typeface="微软雅黑" panose="020B0503020204020204" charset="-122"/>
              </a:rPr>
              <a:t>型（</a:t>
            </a:r>
            <a:r>
              <a:rPr lang="en-US" altLang="zh-CN" u="sng" dirty="0" smtClean="0">
                <a:latin typeface="微软雅黑" panose="020B0503020204020204" charset="-122"/>
                <a:ea typeface="微软雅黑" panose="020B0503020204020204" charset="-122"/>
              </a:rPr>
              <a:t>1</a:t>
            </a:r>
            <a:r>
              <a:rPr lang="zh-CN" altLang="en-US" u="sng" dirty="0" smtClean="0">
                <a:latin typeface="微软雅黑" panose="020B0503020204020204" charset="-122"/>
                <a:ea typeface="微软雅黑" panose="020B0503020204020204" charset="-122"/>
              </a:rPr>
              <a:t>）</a:t>
            </a:r>
            <a:endParaRPr lang="zh-CN" altLang="en-US" u="sng" dirty="0">
              <a:latin typeface="微软雅黑" panose="020B0503020204020204" charset="-122"/>
              <a:ea typeface="微软雅黑" panose="020B0503020204020204" charset="-122"/>
            </a:endParaRPr>
          </a:p>
        </p:txBody>
      </p:sp>
      <p:sp>
        <p:nvSpPr>
          <p:cNvPr id="3" name="文本框 2"/>
          <p:cNvSpPr txBox="1"/>
          <p:nvPr/>
        </p:nvSpPr>
        <p:spPr>
          <a:xfrm>
            <a:off x="623392" y="1844824"/>
            <a:ext cx="10625667" cy="4154170"/>
          </a:xfrm>
          <a:prstGeom prst="rect">
            <a:avLst/>
          </a:prstGeom>
          <a:noFill/>
        </p:spPr>
        <p:txBody>
          <a:bodyPr wrap="square" rtlCol="0">
            <a:spAutoFit/>
          </a:bodyPr>
          <a:lstStyle/>
          <a:p>
            <a:pPr algn="l">
              <a:lnSpc>
                <a:spcPct val="100000"/>
              </a:lnSpc>
            </a:pPr>
            <a:r>
              <a:rPr lang="zh-CN" altLang="en-US" sz="2400" b="1" dirty="0">
                <a:latin typeface="宋体" panose="02010600030101010101" pitchFamily="2" charset="-122"/>
                <a:cs typeface="宋体" panose="02010600030101010101" pitchFamily="2" charset="-122"/>
                <a:sym typeface="+mn-ea"/>
              </a:rPr>
              <a:t>（一）轻型</a:t>
            </a:r>
            <a:endParaRPr lang="zh-CN" altLang="en-US" sz="2400" b="1" u="sng" dirty="0">
              <a:latin typeface="宋体" panose="02010600030101010101" pitchFamily="2" charset="-122"/>
              <a:cs typeface="宋体" panose="02010600030101010101" pitchFamily="2" charset="-122"/>
              <a:sym typeface="+mn-ea"/>
            </a:endParaRPr>
          </a:p>
          <a:p>
            <a:pPr algn="l">
              <a:lnSpc>
                <a:spcPct val="100000"/>
              </a:lnSpc>
            </a:pPr>
            <a:r>
              <a:rPr lang="zh-CN" altLang="en-US" sz="2400" dirty="0">
                <a:latin typeface="宋体" panose="02010600030101010101" pitchFamily="2" charset="-122"/>
                <a:cs typeface="宋体" panose="02010600030101010101" pitchFamily="2" charset="-122"/>
                <a:sym typeface="+mn-ea"/>
              </a:rPr>
              <a:t>●临床症状轻微，影像学</a:t>
            </a:r>
            <a:r>
              <a:rPr lang="zh-CN" altLang="en-US" sz="2400" dirty="0">
                <a:solidFill>
                  <a:srgbClr val="FF0000"/>
                </a:solidFill>
                <a:latin typeface="宋体" panose="02010600030101010101" pitchFamily="2" charset="-122"/>
                <a:cs typeface="宋体" panose="02010600030101010101" pitchFamily="2" charset="-122"/>
                <a:sym typeface="+mn-ea"/>
              </a:rPr>
              <a:t>未见肺炎表现</a:t>
            </a:r>
            <a:r>
              <a:rPr lang="zh-CN" altLang="en-US" sz="2400" dirty="0">
                <a:latin typeface="宋体" panose="02010600030101010101" pitchFamily="2" charset="-122"/>
                <a:cs typeface="宋体" panose="02010600030101010101" pitchFamily="2" charset="-122"/>
                <a:sym typeface="+mn-ea"/>
              </a:rPr>
              <a:t>。</a:t>
            </a:r>
            <a:endParaRPr lang="zh-CN" altLang="en-US" sz="2400" b="1" u="sng" dirty="0">
              <a:latin typeface="宋体" panose="02010600030101010101" pitchFamily="2" charset="-122"/>
              <a:cs typeface="宋体" panose="02010600030101010101" pitchFamily="2" charset="-122"/>
              <a:sym typeface="+mn-ea"/>
            </a:endParaRPr>
          </a:p>
          <a:p>
            <a:pPr algn="l">
              <a:lnSpc>
                <a:spcPct val="100000"/>
              </a:lnSpc>
            </a:pPr>
            <a:r>
              <a:rPr lang="zh-CN" altLang="en-US" sz="2400" b="1" dirty="0">
                <a:latin typeface="宋体" panose="02010600030101010101" pitchFamily="2" charset="-122"/>
                <a:cs typeface="宋体" panose="02010600030101010101" pitchFamily="2" charset="-122"/>
                <a:sym typeface="+mn-ea"/>
              </a:rPr>
              <a:t>（二）普通型</a:t>
            </a:r>
          </a:p>
          <a:p>
            <a:pPr algn="l">
              <a:lnSpc>
                <a:spcPct val="100000"/>
              </a:lnSpc>
            </a:pPr>
            <a:r>
              <a:rPr lang="zh-CN" altLang="en-US" sz="2400" dirty="0">
                <a:latin typeface="宋体" panose="02010600030101010101" pitchFamily="2" charset="-122"/>
                <a:cs typeface="宋体" panose="02010600030101010101" pitchFamily="2" charset="-122"/>
                <a:sym typeface="+mn-ea"/>
              </a:rPr>
              <a:t>●具</a:t>
            </a:r>
            <a:r>
              <a:rPr lang="zh-CN" altLang="en-US" sz="2400" dirty="0" smtClean="0">
                <a:latin typeface="宋体" panose="02010600030101010101" pitchFamily="2" charset="-122"/>
                <a:cs typeface="宋体" panose="02010600030101010101" pitchFamily="2" charset="-122"/>
                <a:sym typeface="+mn-ea"/>
              </a:rPr>
              <a:t>有上述临床表现，</a:t>
            </a:r>
            <a:r>
              <a:rPr lang="zh-CN" altLang="en-US" sz="2400" dirty="0">
                <a:latin typeface="宋体" panose="02010600030101010101" pitchFamily="2" charset="-122"/>
                <a:cs typeface="宋体" panose="02010600030101010101" pitchFamily="2" charset="-122"/>
                <a:sym typeface="+mn-ea"/>
              </a:rPr>
              <a:t>影像学</a:t>
            </a:r>
            <a:r>
              <a:rPr lang="zh-CN" altLang="en-US" sz="2400" dirty="0">
                <a:solidFill>
                  <a:srgbClr val="FF0000"/>
                </a:solidFill>
                <a:latin typeface="宋体" panose="02010600030101010101" pitchFamily="2" charset="-122"/>
                <a:cs typeface="宋体" panose="02010600030101010101" pitchFamily="2" charset="-122"/>
                <a:sym typeface="+mn-ea"/>
              </a:rPr>
              <a:t>可见肺炎表现</a:t>
            </a:r>
            <a:r>
              <a:rPr lang="zh-CN" altLang="en-US" sz="2400" dirty="0">
                <a:latin typeface="宋体" panose="02010600030101010101" pitchFamily="2" charset="-122"/>
                <a:cs typeface="宋体" panose="02010600030101010101" pitchFamily="2" charset="-122"/>
                <a:sym typeface="+mn-ea"/>
              </a:rPr>
              <a:t>。</a:t>
            </a:r>
          </a:p>
          <a:p>
            <a:pPr algn="l">
              <a:lnSpc>
                <a:spcPct val="100000"/>
              </a:lnSpc>
            </a:pPr>
            <a:r>
              <a:rPr lang="zh-CN" altLang="en-US" sz="2400" b="1" dirty="0">
                <a:latin typeface="宋体" panose="02010600030101010101" pitchFamily="2" charset="-122"/>
                <a:cs typeface="宋体" panose="02010600030101010101" pitchFamily="2" charset="-122"/>
                <a:sym typeface="+mn-ea"/>
              </a:rPr>
              <a:t>（三）重型</a:t>
            </a:r>
            <a:endParaRPr lang="zh-CN" altLang="en-US" sz="2400" dirty="0">
              <a:latin typeface="宋体" panose="02010600030101010101" pitchFamily="2" charset="-122"/>
              <a:cs typeface="宋体" panose="02010600030101010101" pitchFamily="2" charset="-122"/>
              <a:sym typeface="+mn-ea"/>
            </a:endParaRPr>
          </a:p>
          <a:p>
            <a:pPr algn="l">
              <a:lnSpc>
                <a:spcPct val="100000"/>
              </a:lnSpc>
            </a:pPr>
            <a:r>
              <a:rPr lang="zh-CN" altLang="en-US" sz="2400" dirty="0">
                <a:latin typeface="宋体" panose="02010600030101010101" pitchFamily="2" charset="-122"/>
                <a:cs typeface="宋体" panose="02010600030101010101" pitchFamily="2" charset="-122"/>
                <a:sym typeface="+mn-ea"/>
              </a:rPr>
              <a:t>●</a:t>
            </a:r>
            <a:r>
              <a:rPr lang="zh-CN" altLang="en-US" sz="2400" b="1" dirty="0">
                <a:latin typeface="宋体" panose="02010600030101010101" pitchFamily="2" charset="-122"/>
                <a:cs typeface="宋体" panose="02010600030101010101" pitchFamily="2" charset="-122"/>
                <a:sym typeface="+mn-ea"/>
              </a:rPr>
              <a:t>符合下列任何一条</a:t>
            </a:r>
            <a:r>
              <a:rPr lang="zh-CN" altLang="zh-CN" sz="2400" dirty="0">
                <a:latin typeface="宋体" panose="02010600030101010101" pitchFamily="2" charset="-122"/>
                <a:cs typeface="宋体" panose="02010600030101010101" pitchFamily="2" charset="-122"/>
                <a:sym typeface="+mn-ea"/>
              </a:rPr>
              <a:t>：</a:t>
            </a:r>
            <a:endParaRPr lang="zh-CN" altLang="zh-CN" sz="2400" dirty="0">
              <a:latin typeface="宋体" panose="02010600030101010101" pitchFamily="2" charset="-122"/>
              <a:cs typeface="宋体" panose="02010600030101010101" pitchFamily="2" charset="-122"/>
            </a:endParaRPr>
          </a:p>
          <a:p>
            <a:pPr lvl="1" algn="l">
              <a:lnSpc>
                <a:spcPct val="100000"/>
              </a:lnSpc>
              <a:spcBef>
                <a:spcPct val="0"/>
              </a:spcBef>
            </a:pPr>
            <a:r>
              <a:rPr lang="en-US" altLang="zh-CN" sz="2400" dirty="0" smtClean="0">
                <a:latin typeface="宋体" panose="02010600030101010101" pitchFamily="2" charset="-122"/>
                <a:cs typeface="宋体" panose="02010600030101010101" pitchFamily="2" charset="-122"/>
                <a:sym typeface="+mn-ea"/>
              </a:rPr>
              <a:t>—</a:t>
            </a:r>
            <a:r>
              <a:rPr lang="zh-CN" altLang="en-US" sz="2400" dirty="0" smtClean="0">
                <a:latin typeface="宋体" panose="02010600030101010101" pitchFamily="2" charset="-122"/>
                <a:cs typeface="宋体" panose="02010600030101010101" pitchFamily="2" charset="-122"/>
                <a:sym typeface="+mn-ea"/>
              </a:rPr>
              <a:t>出现气促，</a:t>
            </a:r>
            <a:r>
              <a:rPr lang="en-US" altLang="zh-CN" sz="2400" dirty="0" smtClean="0">
                <a:latin typeface="宋体" panose="02010600030101010101" pitchFamily="2" charset="-122"/>
                <a:cs typeface="宋体" panose="02010600030101010101" pitchFamily="2" charset="-122"/>
                <a:sym typeface="+mn-ea"/>
              </a:rPr>
              <a:t>RR</a:t>
            </a:r>
            <a:r>
              <a:rPr lang="zh-CN" altLang="zh-CN" sz="2400" dirty="0" smtClean="0">
                <a:latin typeface="宋体" panose="02010600030101010101" pitchFamily="2" charset="-122"/>
                <a:cs typeface="宋体" panose="02010600030101010101" pitchFamily="2" charset="-122"/>
                <a:sym typeface="+mn-ea"/>
              </a:rPr>
              <a:t>≥</a:t>
            </a:r>
            <a:r>
              <a:rPr lang="en-US" altLang="zh-CN" sz="2400" dirty="0">
                <a:latin typeface="宋体" panose="02010600030101010101" pitchFamily="2" charset="-122"/>
                <a:cs typeface="宋体" panose="02010600030101010101" pitchFamily="2" charset="-122"/>
                <a:sym typeface="+mn-ea"/>
              </a:rPr>
              <a:t>30</a:t>
            </a:r>
            <a:r>
              <a:rPr lang="zh-CN" altLang="zh-CN" sz="2400" dirty="0">
                <a:latin typeface="宋体" panose="02010600030101010101" pitchFamily="2" charset="-122"/>
                <a:cs typeface="宋体" panose="02010600030101010101" pitchFamily="2" charset="-122"/>
                <a:sym typeface="+mn-ea"/>
              </a:rPr>
              <a:t>次</a:t>
            </a:r>
            <a:r>
              <a:rPr lang="en-US" altLang="zh-CN" sz="2400" dirty="0">
                <a:latin typeface="宋体" panose="02010600030101010101" pitchFamily="2" charset="-122"/>
                <a:cs typeface="宋体" panose="02010600030101010101" pitchFamily="2" charset="-122"/>
                <a:sym typeface="+mn-ea"/>
              </a:rPr>
              <a:t>/</a:t>
            </a:r>
            <a:r>
              <a:rPr lang="zh-CN" altLang="zh-CN" sz="2400" dirty="0" smtClean="0">
                <a:latin typeface="宋体" panose="02010600030101010101" pitchFamily="2" charset="-122"/>
                <a:cs typeface="宋体" panose="02010600030101010101" pitchFamily="2" charset="-122"/>
                <a:sym typeface="+mn-ea"/>
              </a:rPr>
              <a:t>分</a:t>
            </a:r>
            <a:r>
              <a:rPr lang="zh-CN" altLang="en-US" sz="2400" dirty="0" smtClean="0">
                <a:latin typeface="宋体" panose="02010600030101010101" pitchFamily="2" charset="-122"/>
                <a:cs typeface="宋体" panose="02010600030101010101" pitchFamily="2" charset="-122"/>
                <a:sym typeface="+mn-ea"/>
              </a:rPr>
              <a:t>；</a:t>
            </a:r>
            <a:endParaRPr lang="en-US" altLang="zh-CN" sz="2400" dirty="0">
              <a:latin typeface="宋体" panose="02010600030101010101" pitchFamily="2" charset="-122"/>
              <a:cs typeface="宋体" panose="02010600030101010101" pitchFamily="2" charset="-122"/>
            </a:endParaRPr>
          </a:p>
          <a:p>
            <a:pPr lvl="1" algn="l">
              <a:lnSpc>
                <a:spcPct val="100000"/>
              </a:lnSpc>
              <a:spcBef>
                <a:spcPct val="0"/>
              </a:spcBef>
            </a:pPr>
            <a:r>
              <a:rPr lang="en-US" altLang="zh-CN" sz="2400" dirty="0" smtClean="0">
                <a:latin typeface="宋体" panose="02010600030101010101" pitchFamily="2" charset="-122"/>
                <a:cs typeface="宋体" panose="02010600030101010101" pitchFamily="2" charset="-122"/>
                <a:sym typeface="+mn-ea"/>
              </a:rPr>
              <a:t>—</a:t>
            </a:r>
            <a:r>
              <a:rPr lang="zh-CN" altLang="en-US" sz="2400" dirty="0" smtClean="0">
                <a:latin typeface="宋体" panose="02010600030101010101" pitchFamily="2" charset="-122"/>
                <a:cs typeface="宋体" panose="02010600030101010101" pitchFamily="2" charset="-122"/>
                <a:sym typeface="+mn-ea"/>
              </a:rPr>
              <a:t>静息状态下，</a:t>
            </a:r>
            <a:r>
              <a:rPr lang="zh-CN" altLang="zh-CN" sz="2400" dirty="0" smtClean="0">
                <a:latin typeface="宋体" panose="02010600030101010101" pitchFamily="2" charset="-122"/>
                <a:cs typeface="宋体" panose="02010600030101010101" pitchFamily="2" charset="-122"/>
                <a:sym typeface="+mn-ea"/>
              </a:rPr>
              <a:t>吸</a:t>
            </a:r>
            <a:r>
              <a:rPr lang="zh-CN" altLang="zh-CN" sz="2400" dirty="0">
                <a:latin typeface="宋体" panose="02010600030101010101" pitchFamily="2" charset="-122"/>
                <a:cs typeface="宋体" panose="02010600030101010101" pitchFamily="2" charset="-122"/>
                <a:sym typeface="+mn-ea"/>
              </a:rPr>
              <a:t>空气时，指氧饱和度≤</a:t>
            </a:r>
            <a:r>
              <a:rPr lang="en-US" altLang="zh-CN" sz="2400" dirty="0">
                <a:latin typeface="宋体" panose="02010600030101010101" pitchFamily="2" charset="-122"/>
                <a:cs typeface="宋体" panose="02010600030101010101" pitchFamily="2" charset="-122"/>
                <a:sym typeface="+mn-ea"/>
              </a:rPr>
              <a:t>93%</a:t>
            </a:r>
            <a:r>
              <a:rPr lang="zh-CN" altLang="en-US" sz="2400" dirty="0">
                <a:latin typeface="宋体" panose="02010600030101010101" pitchFamily="2" charset="-122"/>
                <a:cs typeface="宋体" panose="02010600030101010101" pitchFamily="2" charset="-122"/>
                <a:sym typeface="+mn-ea"/>
              </a:rPr>
              <a:t>。</a:t>
            </a:r>
            <a:endParaRPr lang="en-US" altLang="zh-CN" sz="2400" dirty="0">
              <a:latin typeface="宋体" panose="02010600030101010101" pitchFamily="2" charset="-122"/>
              <a:cs typeface="宋体" panose="02010600030101010101" pitchFamily="2" charset="-122"/>
            </a:endParaRPr>
          </a:p>
          <a:p>
            <a:pPr lvl="1" algn="l">
              <a:lnSpc>
                <a:spcPct val="100000"/>
              </a:lnSpc>
              <a:spcBef>
                <a:spcPct val="0"/>
              </a:spcBef>
            </a:pPr>
            <a:r>
              <a:rPr lang="en-US" altLang="zh-CN" sz="2400" dirty="0">
                <a:latin typeface="宋体" panose="02010600030101010101" pitchFamily="2" charset="-122"/>
                <a:cs typeface="宋体" panose="02010600030101010101" pitchFamily="2" charset="-122"/>
                <a:sym typeface="+mn-ea"/>
              </a:rPr>
              <a:t>—</a:t>
            </a:r>
            <a:r>
              <a:rPr lang="zh-CN" altLang="zh-CN" sz="2400" dirty="0">
                <a:latin typeface="宋体" panose="02010600030101010101" pitchFamily="2" charset="-122"/>
                <a:cs typeface="宋体" panose="02010600030101010101" pitchFamily="2" charset="-122"/>
                <a:sym typeface="+mn-ea"/>
              </a:rPr>
              <a:t>动脉血氧分压（</a:t>
            </a:r>
            <a:r>
              <a:rPr lang="en-US" altLang="zh-CN" sz="2400" dirty="0">
                <a:latin typeface="宋体" panose="02010600030101010101" pitchFamily="2" charset="-122"/>
                <a:cs typeface="宋体" panose="02010600030101010101" pitchFamily="2" charset="-122"/>
                <a:sym typeface="+mn-ea"/>
              </a:rPr>
              <a:t>PaO2</a:t>
            </a:r>
            <a:r>
              <a:rPr lang="zh-CN" altLang="zh-CN" sz="2400" dirty="0">
                <a:latin typeface="宋体" panose="02010600030101010101" pitchFamily="2" charset="-122"/>
                <a:cs typeface="宋体" panose="02010600030101010101" pitchFamily="2" charset="-122"/>
                <a:sym typeface="+mn-ea"/>
              </a:rPr>
              <a:t>）</a:t>
            </a:r>
            <a:r>
              <a:rPr lang="en-US" altLang="zh-CN" sz="2400" dirty="0">
                <a:latin typeface="宋体" panose="02010600030101010101" pitchFamily="2" charset="-122"/>
                <a:cs typeface="宋体" panose="02010600030101010101" pitchFamily="2" charset="-122"/>
                <a:sym typeface="+mn-ea"/>
              </a:rPr>
              <a:t>/</a:t>
            </a:r>
            <a:r>
              <a:rPr lang="zh-CN" altLang="zh-CN" sz="2400" dirty="0">
                <a:latin typeface="宋体" panose="02010600030101010101" pitchFamily="2" charset="-122"/>
                <a:cs typeface="宋体" panose="02010600030101010101" pitchFamily="2" charset="-122"/>
                <a:sym typeface="+mn-ea"/>
              </a:rPr>
              <a:t>吸氧浓度（</a:t>
            </a:r>
            <a:r>
              <a:rPr lang="en-US" altLang="zh-CN" sz="2400" dirty="0">
                <a:latin typeface="宋体" panose="02010600030101010101" pitchFamily="2" charset="-122"/>
                <a:cs typeface="宋体" panose="02010600030101010101" pitchFamily="2" charset="-122"/>
                <a:sym typeface="+mn-ea"/>
              </a:rPr>
              <a:t>FiO2</a:t>
            </a:r>
            <a:r>
              <a:rPr lang="zh-CN" altLang="zh-CN" sz="2400" dirty="0">
                <a:latin typeface="宋体" panose="02010600030101010101" pitchFamily="2" charset="-122"/>
                <a:cs typeface="宋体" panose="02010600030101010101" pitchFamily="2" charset="-122"/>
                <a:sym typeface="+mn-ea"/>
              </a:rPr>
              <a:t>）≤</a:t>
            </a:r>
            <a:r>
              <a:rPr lang="en-US" altLang="zh-CN" sz="2400" dirty="0">
                <a:latin typeface="宋体" panose="02010600030101010101" pitchFamily="2" charset="-122"/>
                <a:cs typeface="宋体" panose="02010600030101010101" pitchFamily="2" charset="-122"/>
                <a:sym typeface="+mn-ea"/>
              </a:rPr>
              <a:t>300 mmHg</a:t>
            </a:r>
            <a:r>
              <a:rPr lang="zh-CN" altLang="zh-CN" sz="2400" dirty="0">
                <a:latin typeface="宋体" panose="02010600030101010101" pitchFamily="2" charset="-122"/>
                <a:cs typeface="宋体" panose="02010600030101010101" pitchFamily="2" charset="-122"/>
                <a:sym typeface="+mn-ea"/>
              </a:rPr>
              <a:t>（</a:t>
            </a:r>
            <a:r>
              <a:rPr lang="en-US" altLang="zh-CN" sz="2400" dirty="0">
                <a:latin typeface="宋体" panose="02010600030101010101" pitchFamily="2" charset="-122"/>
                <a:cs typeface="宋体" panose="02010600030101010101" pitchFamily="2" charset="-122"/>
                <a:sym typeface="+mn-ea"/>
              </a:rPr>
              <a:t>1 mmHg=0.133kPa</a:t>
            </a:r>
            <a:r>
              <a:rPr lang="zh-CN" altLang="zh-CN" sz="2400" dirty="0">
                <a:latin typeface="宋体" panose="02010600030101010101" pitchFamily="2" charset="-122"/>
                <a:cs typeface="宋体" panose="02010600030101010101" pitchFamily="2" charset="-122"/>
                <a:sym typeface="+mn-ea"/>
              </a:rPr>
              <a:t>）</a:t>
            </a:r>
            <a:r>
              <a:rPr lang="zh-CN" altLang="en-US" sz="2400" dirty="0">
                <a:latin typeface="宋体" panose="02010600030101010101" pitchFamily="2" charset="-122"/>
                <a:cs typeface="宋体" panose="02010600030101010101" pitchFamily="2" charset="-122"/>
                <a:sym typeface="+mn-ea"/>
              </a:rPr>
              <a:t>。</a:t>
            </a:r>
          </a:p>
          <a:p>
            <a:pPr lvl="1" algn="l">
              <a:lnSpc>
                <a:spcPct val="100000"/>
              </a:lnSpc>
              <a:spcBef>
                <a:spcPct val="0"/>
              </a:spcBef>
            </a:pPr>
            <a:r>
              <a:rPr lang="en-US" altLang="zh-CN" sz="2400" dirty="0">
                <a:latin typeface="宋体" panose="02010600030101010101" pitchFamily="2" charset="-122"/>
                <a:cs typeface="宋体" panose="02010600030101010101" pitchFamily="2" charset="-122"/>
              </a:rPr>
              <a:t>—</a:t>
            </a:r>
            <a:r>
              <a:rPr lang="zh-CN" altLang="en-US" sz="2400" dirty="0">
                <a:latin typeface="宋体" panose="02010600030101010101" pitchFamily="2" charset="-122"/>
                <a:cs typeface="宋体" panose="02010600030101010101" pitchFamily="2" charset="-122"/>
              </a:rPr>
              <a:t>临床症状进行性加重，肺部影像学显示</a:t>
            </a:r>
            <a:r>
              <a:rPr lang="en-US" altLang="zh-CN" sz="2400" dirty="0">
                <a:latin typeface="宋体" panose="02010600030101010101" pitchFamily="2" charset="-122"/>
                <a:cs typeface="宋体" panose="02010600030101010101" pitchFamily="2" charset="-122"/>
              </a:rPr>
              <a:t>24-48</a:t>
            </a:r>
            <a:r>
              <a:rPr lang="zh-CN" altLang="en-US" sz="2400" dirty="0">
                <a:latin typeface="宋体" panose="02010600030101010101" pitchFamily="2" charset="-122"/>
                <a:cs typeface="宋体" panose="02010600030101010101" pitchFamily="2" charset="-122"/>
              </a:rPr>
              <a:t>小时内病灶明显进展</a:t>
            </a:r>
            <a:r>
              <a:rPr lang="en-US" altLang="zh-CN" sz="2400" dirty="0">
                <a:latin typeface="宋体" panose="02010600030101010101" pitchFamily="2" charset="-122"/>
                <a:cs typeface="宋体" panose="02010600030101010101" pitchFamily="2" charset="-122"/>
              </a:rPr>
              <a:t>&gt;50%</a:t>
            </a:r>
            <a:r>
              <a:rPr lang="zh-CN" altLang="en-US" sz="2400" dirty="0">
                <a:latin typeface="宋体" panose="02010600030101010101" pitchFamily="2" charset="-122"/>
                <a:cs typeface="宋体" panose="02010600030101010101" pitchFamily="2" charset="-122"/>
              </a:rPr>
              <a:t>者。</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11424" y="2039758"/>
            <a:ext cx="9565640" cy="4818242"/>
          </a:xfrm>
          <a:prstGeom prst="rect">
            <a:avLst/>
          </a:prstGeom>
          <a:noFill/>
        </p:spPr>
        <p:txBody>
          <a:bodyPr wrap="square" rtlCol="0" anchor="t">
            <a:spAutoFit/>
          </a:bodyPr>
          <a:lstStyle/>
          <a:p>
            <a:r>
              <a:rPr lang="zh-CN" altLang="en-US" sz="2665" b="1" dirty="0" smtClean="0"/>
              <a:t>重型：</a:t>
            </a:r>
            <a:endParaRPr lang="en-US" altLang="zh-CN" sz="2665" b="1" dirty="0" smtClean="0"/>
          </a:p>
          <a:p>
            <a:r>
              <a:rPr lang="zh-CN" altLang="en-US" sz="2665" b="1" dirty="0" smtClean="0"/>
              <a:t>儿</a:t>
            </a:r>
            <a:r>
              <a:rPr lang="zh-CN" altLang="en-US" sz="2665" b="1" dirty="0"/>
              <a:t>童符合下列任何一条:</a:t>
            </a:r>
          </a:p>
          <a:p>
            <a:pPr>
              <a:lnSpc>
                <a:spcPct val="180000"/>
              </a:lnSpc>
            </a:pPr>
            <a:r>
              <a:rPr lang="en-US" altLang="zh-CN" sz="100" dirty="0"/>
              <a:t>1.</a:t>
            </a:r>
            <a:r>
              <a:rPr lang="zh-CN" altLang="en-US" sz="100" dirty="0" smtClean="0"/>
              <a:t>持</a:t>
            </a:r>
            <a:endParaRPr lang="zh-CN" altLang="en-US" sz="2000" dirty="0"/>
          </a:p>
          <a:p>
            <a:pPr>
              <a:lnSpc>
                <a:spcPct val="180000"/>
              </a:lnSpc>
            </a:pPr>
            <a:r>
              <a:rPr lang="en-US" altLang="zh-CN" sz="2000" dirty="0" smtClean="0">
                <a:latin typeface="+mn-ea"/>
                <a:ea typeface="+mn-ea"/>
              </a:rPr>
              <a:t>1</a:t>
            </a:r>
            <a:r>
              <a:rPr lang="zh-CN" altLang="en-US" sz="2000" dirty="0" smtClean="0">
                <a:latin typeface="+mn-ea"/>
                <a:ea typeface="+mn-ea"/>
              </a:rPr>
              <a:t>、持续高热超过</a:t>
            </a:r>
            <a:r>
              <a:rPr lang="en-US" altLang="zh-CN" sz="2000" dirty="0" smtClean="0">
                <a:latin typeface="+mn-ea"/>
                <a:ea typeface="+mn-ea"/>
              </a:rPr>
              <a:t>3</a:t>
            </a:r>
            <a:r>
              <a:rPr lang="zh-CN" altLang="en-US" sz="2000" dirty="0" smtClean="0">
                <a:latin typeface="+mn-ea"/>
                <a:ea typeface="+mn-ea"/>
              </a:rPr>
              <a:t>天；</a:t>
            </a:r>
            <a:endParaRPr lang="en-US" altLang="zh-CN" sz="2000" dirty="0" smtClean="0">
              <a:latin typeface="+mn-ea"/>
              <a:ea typeface="+mn-ea"/>
            </a:endParaRPr>
          </a:p>
          <a:p>
            <a:pPr>
              <a:lnSpc>
                <a:spcPct val="180000"/>
              </a:lnSpc>
            </a:pPr>
            <a:r>
              <a:rPr lang="zh-CN" altLang="en-US" sz="2000" dirty="0" smtClean="0">
                <a:latin typeface="+mn-ea"/>
                <a:ea typeface="+mn-ea"/>
              </a:rPr>
              <a:t>2</a:t>
            </a:r>
            <a:r>
              <a:rPr lang="zh-CN" altLang="en-US" sz="2000" dirty="0">
                <a:latin typeface="+mn-ea"/>
                <a:ea typeface="+mn-ea"/>
              </a:rPr>
              <a:t>.出现气促(&lt;2月龄</a:t>
            </a:r>
            <a:r>
              <a:rPr lang="zh-CN" altLang="en-US" sz="2000" dirty="0" smtClean="0">
                <a:latin typeface="+mn-ea"/>
                <a:ea typeface="+mn-ea"/>
              </a:rPr>
              <a:t>,</a:t>
            </a:r>
            <a:r>
              <a:rPr lang="en-US" altLang="zh-CN" sz="2000" dirty="0" smtClean="0">
                <a:latin typeface="+mn-ea"/>
                <a:ea typeface="+mn-ea"/>
              </a:rPr>
              <a:t>R</a:t>
            </a:r>
            <a:r>
              <a:rPr lang="zh-CN" altLang="en-US" sz="2000" dirty="0" smtClean="0">
                <a:latin typeface="+mn-ea"/>
                <a:ea typeface="+mn-ea"/>
              </a:rPr>
              <a:t>R</a:t>
            </a:r>
            <a:r>
              <a:rPr lang="zh-CN" altLang="en-US" sz="2000" dirty="0">
                <a:latin typeface="+mn-ea"/>
                <a:ea typeface="+mn-ea"/>
              </a:rPr>
              <a:t>≥60次/</a:t>
            </a:r>
            <a:r>
              <a:rPr lang="zh-CN" altLang="en-US" sz="2000" dirty="0" smtClean="0">
                <a:latin typeface="+mn-ea"/>
                <a:ea typeface="+mn-ea"/>
              </a:rPr>
              <a:t>分</a:t>
            </a:r>
            <a:r>
              <a:rPr lang="en-US" altLang="zh-CN" sz="2000" dirty="0" smtClean="0">
                <a:latin typeface="+mn-ea"/>
                <a:ea typeface="+mn-ea"/>
              </a:rPr>
              <a:t>;</a:t>
            </a:r>
            <a:r>
              <a:rPr lang="zh-CN" altLang="en-US" sz="2000" dirty="0" smtClean="0">
                <a:latin typeface="+mn-ea"/>
                <a:ea typeface="+mn-ea"/>
              </a:rPr>
              <a:t>2~12</a:t>
            </a:r>
            <a:r>
              <a:rPr lang="zh-CN" altLang="en-US" sz="2000" dirty="0">
                <a:latin typeface="+mn-ea"/>
                <a:ea typeface="+mn-ea"/>
              </a:rPr>
              <a:t>月</a:t>
            </a:r>
            <a:r>
              <a:rPr lang="zh-CN" altLang="en-US" sz="2000" dirty="0" smtClean="0">
                <a:latin typeface="+mn-ea"/>
                <a:ea typeface="+mn-ea"/>
              </a:rPr>
              <a:t>龄</a:t>
            </a:r>
            <a:r>
              <a:rPr lang="en-US" altLang="zh-CN" sz="2000" dirty="0" smtClean="0">
                <a:latin typeface="+mn-ea"/>
                <a:ea typeface="+mn-ea"/>
              </a:rPr>
              <a:t>,R</a:t>
            </a:r>
            <a:r>
              <a:rPr lang="zh-CN" altLang="en-US" sz="2000" dirty="0" smtClean="0">
                <a:latin typeface="+mn-ea"/>
                <a:ea typeface="+mn-ea"/>
              </a:rPr>
              <a:t>R</a:t>
            </a:r>
            <a:r>
              <a:rPr lang="zh-CN" altLang="en-US" sz="2000" dirty="0">
                <a:latin typeface="+mn-ea"/>
                <a:ea typeface="+mn-ea"/>
              </a:rPr>
              <a:t>≥50次/分;1~5岁,RR&gt;40次/分;&gt;5岁</a:t>
            </a:r>
            <a:r>
              <a:rPr lang="zh-CN" altLang="en-US" sz="2000" dirty="0" smtClean="0">
                <a:latin typeface="+mn-ea"/>
                <a:ea typeface="+mn-ea"/>
              </a:rPr>
              <a:t>,</a:t>
            </a:r>
            <a:r>
              <a:rPr lang="en-US" altLang="zh-CN" sz="2000" dirty="0" smtClean="0">
                <a:latin typeface="+mn-ea"/>
                <a:ea typeface="+mn-ea"/>
              </a:rPr>
              <a:t>R</a:t>
            </a:r>
            <a:r>
              <a:rPr lang="zh-CN" altLang="en-US" sz="2000" dirty="0" smtClean="0">
                <a:latin typeface="+mn-ea"/>
                <a:ea typeface="+mn-ea"/>
              </a:rPr>
              <a:t>R</a:t>
            </a:r>
            <a:r>
              <a:rPr lang="zh-CN" altLang="en-US" sz="2000" dirty="0">
                <a:latin typeface="+mn-ea"/>
                <a:ea typeface="+mn-ea"/>
              </a:rPr>
              <a:t>≥30次/分),除外发热和哭闹的影响；</a:t>
            </a:r>
          </a:p>
          <a:p>
            <a:pPr>
              <a:lnSpc>
                <a:spcPct val="180000"/>
              </a:lnSpc>
            </a:pPr>
            <a:r>
              <a:rPr lang="zh-CN" altLang="en-US" sz="2000" dirty="0">
                <a:latin typeface="+mn-ea"/>
                <a:ea typeface="+mn-ea"/>
              </a:rPr>
              <a:t>3.静息状态下,吸空气时指氧饱和度≤93</a:t>
            </a:r>
            <a:r>
              <a:rPr lang="zh-CN" altLang="en-US" sz="2000" dirty="0" smtClean="0">
                <a:latin typeface="+mn-ea"/>
                <a:ea typeface="+mn-ea"/>
              </a:rPr>
              <a:t>%</a:t>
            </a:r>
            <a:r>
              <a:rPr lang="en-US" altLang="zh-CN" sz="2000" dirty="0" smtClean="0">
                <a:latin typeface="+mn-ea"/>
                <a:ea typeface="+mn-ea"/>
              </a:rPr>
              <a:t>;</a:t>
            </a:r>
            <a:endParaRPr lang="zh-CN" altLang="en-US" sz="2000" dirty="0">
              <a:latin typeface="+mn-ea"/>
              <a:ea typeface="+mn-ea"/>
            </a:endParaRPr>
          </a:p>
          <a:p>
            <a:pPr>
              <a:lnSpc>
                <a:spcPct val="180000"/>
              </a:lnSpc>
            </a:pPr>
            <a:r>
              <a:rPr lang="zh-CN" altLang="en-US" sz="2000" dirty="0">
                <a:latin typeface="+mn-ea"/>
                <a:ea typeface="+mn-ea"/>
              </a:rPr>
              <a:t>4.辅助呼吸(鼻翼扇动、三凹征);</a:t>
            </a:r>
          </a:p>
          <a:p>
            <a:pPr>
              <a:lnSpc>
                <a:spcPct val="180000"/>
              </a:lnSpc>
            </a:pPr>
            <a:r>
              <a:rPr lang="zh-CN" altLang="en-US" sz="2000" dirty="0">
                <a:latin typeface="+mn-ea"/>
                <a:ea typeface="+mn-ea"/>
              </a:rPr>
              <a:t>5.出现嗜睡、惊厥;</a:t>
            </a:r>
          </a:p>
          <a:p>
            <a:pPr>
              <a:lnSpc>
                <a:spcPct val="180000"/>
              </a:lnSpc>
            </a:pPr>
            <a:r>
              <a:rPr lang="zh-CN" altLang="en-US" sz="2000" dirty="0">
                <a:latin typeface="+mn-ea"/>
                <a:ea typeface="+mn-ea"/>
              </a:rPr>
              <a:t>6.拒食或喂养困难,有脱水征。</a:t>
            </a:r>
          </a:p>
        </p:txBody>
      </p:sp>
      <p:sp>
        <p:nvSpPr>
          <p:cNvPr id="4" name="矩形 3"/>
          <p:cNvSpPr/>
          <p:nvPr/>
        </p:nvSpPr>
        <p:spPr>
          <a:xfrm>
            <a:off x="2279576" y="1196752"/>
            <a:ext cx="6096000" cy="1446550"/>
          </a:xfrm>
          <a:prstGeom prst="rect">
            <a:avLst/>
          </a:prstGeom>
        </p:spPr>
        <p:txBody>
          <a:bodyPr>
            <a:spAutoFit/>
          </a:bodyPr>
          <a:lstStyle/>
          <a:p>
            <a:pPr algn="ctr"/>
            <a:r>
              <a:rPr lang="zh-CN" altLang="zh-CN" sz="4400" u="sng" dirty="0" smtClean="0">
                <a:latin typeface="微软雅黑" panose="020B0503020204020204" charset="-122"/>
                <a:ea typeface="微软雅黑" panose="020B0503020204020204" charset="-122"/>
                <a:sym typeface="+mn-ea"/>
              </a:rPr>
              <a:t>临床分型</a:t>
            </a:r>
            <a:r>
              <a:rPr lang="zh-CN" altLang="en-US" sz="4400" u="sng" dirty="0" smtClean="0">
                <a:latin typeface="微软雅黑" panose="020B0503020204020204" charset="-122"/>
                <a:ea typeface="微软雅黑" panose="020B0503020204020204" charset="-122"/>
                <a:sym typeface="+mn-ea"/>
              </a:rPr>
              <a:t>（</a:t>
            </a:r>
            <a:r>
              <a:rPr lang="en-US" altLang="zh-CN" sz="4400" u="sng" dirty="0" smtClean="0">
                <a:latin typeface="微软雅黑" panose="020B0503020204020204" charset="-122"/>
                <a:ea typeface="微软雅黑" panose="020B0503020204020204" charset="-122"/>
                <a:sym typeface="+mn-ea"/>
              </a:rPr>
              <a:t>2</a:t>
            </a:r>
            <a:r>
              <a:rPr lang="zh-CN" altLang="en-US" sz="4400" u="sng" dirty="0" smtClean="0">
                <a:latin typeface="微软雅黑" panose="020B0503020204020204" charset="-122"/>
                <a:ea typeface="微软雅黑" panose="020B0503020204020204" charset="-122"/>
                <a:sym typeface="+mn-ea"/>
              </a:rPr>
              <a:t>）</a:t>
            </a:r>
            <a:r>
              <a:rPr lang="zh-CN" altLang="zh-CN" sz="4400" u="sng" dirty="0" smtClean="0">
                <a:latin typeface="微软雅黑" panose="020B0503020204020204" charset="-122"/>
                <a:ea typeface="微软雅黑" panose="020B0503020204020204" charset="-122"/>
                <a:sym typeface="+mn-ea"/>
              </a:rPr>
              <a:t/>
            </a:r>
            <a:br>
              <a:rPr lang="zh-CN" altLang="zh-CN" sz="4400" u="sng" dirty="0" smtClean="0">
                <a:latin typeface="微软雅黑" panose="020B0503020204020204" charset="-122"/>
                <a:ea typeface="微软雅黑" panose="020B0503020204020204" charset="-122"/>
                <a:sym typeface="+mn-ea"/>
              </a:rPr>
            </a:br>
            <a:endParaRPr lang="zh-CN" altLang="en-US" sz="4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57605" y="1093470"/>
            <a:ext cx="9636760" cy="748665"/>
          </a:xfrm>
        </p:spPr>
        <p:txBody>
          <a:bodyPr/>
          <a:lstStyle/>
          <a:p>
            <a:r>
              <a:rPr lang="zh-CN" altLang="zh-CN" u="sng" dirty="0">
                <a:latin typeface="微软雅黑" panose="020B0503020204020204" charset="-122"/>
                <a:ea typeface="微软雅黑" panose="020B0503020204020204" charset="-122"/>
                <a:sym typeface="+mn-ea"/>
              </a:rPr>
              <a:t>临床分</a:t>
            </a:r>
            <a:r>
              <a:rPr lang="zh-CN" altLang="zh-CN" u="sng" dirty="0" smtClean="0">
                <a:latin typeface="微软雅黑" panose="020B0503020204020204" charset="-122"/>
                <a:ea typeface="微软雅黑" panose="020B0503020204020204" charset="-122"/>
                <a:sym typeface="+mn-ea"/>
              </a:rPr>
              <a:t>型</a:t>
            </a:r>
            <a:r>
              <a:rPr lang="zh-CN" altLang="en-US" u="sng" dirty="0" smtClean="0">
                <a:latin typeface="微软雅黑" panose="020B0503020204020204" charset="-122"/>
                <a:ea typeface="微软雅黑" panose="020B0503020204020204" charset="-122"/>
                <a:sym typeface="+mn-ea"/>
              </a:rPr>
              <a:t>（</a:t>
            </a:r>
            <a:r>
              <a:rPr lang="en-US" altLang="zh-CN" u="sng" dirty="0" smtClean="0">
                <a:latin typeface="微软雅黑" panose="020B0503020204020204" charset="-122"/>
                <a:ea typeface="微软雅黑" panose="020B0503020204020204" charset="-122"/>
                <a:sym typeface="+mn-ea"/>
              </a:rPr>
              <a:t>3</a:t>
            </a:r>
            <a:r>
              <a:rPr lang="zh-CN" altLang="en-US" u="sng" dirty="0" smtClean="0">
                <a:latin typeface="微软雅黑" panose="020B0503020204020204" charset="-122"/>
                <a:ea typeface="微软雅黑" panose="020B0503020204020204" charset="-122"/>
                <a:sym typeface="+mn-ea"/>
              </a:rPr>
              <a:t>）</a:t>
            </a:r>
            <a:r>
              <a:rPr lang="zh-CN" altLang="zh-CN" u="sng" dirty="0">
                <a:latin typeface="微软雅黑" panose="020B0503020204020204" charset="-122"/>
                <a:ea typeface="微软雅黑" panose="020B0503020204020204" charset="-122"/>
                <a:sym typeface="+mn-ea"/>
              </a:rPr>
              <a:t/>
            </a:r>
            <a:br>
              <a:rPr lang="zh-CN" altLang="zh-CN" u="sng" dirty="0">
                <a:latin typeface="微软雅黑" panose="020B0503020204020204" charset="-122"/>
                <a:ea typeface="微软雅黑" panose="020B0503020204020204" charset="-122"/>
                <a:sym typeface="+mn-ea"/>
              </a:rPr>
            </a:br>
            <a:r>
              <a:rPr lang="zh-CN" altLang="en-US" dirty="0">
                <a:latin typeface="微软雅黑" panose="020B0503020204020204" charset="-122"/>
                <a:ea typeface="微软雅黑" panose="020B0503020204020204" charset="-122"/>
              </a:rPr>
              <a:t/>
            </a:r>
            <a:br>
              <a:rPr lang="zh-CN" altLang="en-US" dirty="0">
                <a:latin typeface="微软雅黑" panose="020B0503020204020204" charset="-122"/>
                <a:ea typeface="微软雅黑" panose="020B0503020204020204" charset="-122"/>
              </a:rPr>
            </a:br>
            <a:endParaRPr lang="zh-CN" altLang="en-US" dirty="0"/>
          </a:p>
        </p:txBody>
      </p:sp>
      <p:sp>
        <p:nvSpPr>
          <p:cNvPr id="3" name="文本框 2"/>
          <p:cNvSpPr txBox="1"/>
          <p:nvPr/>
        </p:nvSpPr>
        <p:spPr>
          <a:xfrm>
            <a:off x="1157393" y="1732280"/>
            <a:ext cx="6278880" cy="3044190"/>
          </a:xfrm>
          <a:prstGeom prst="rect">
            <a:avLst/>
          </a:prstGeom>
          <a:noFill/>
        </p:spPr>
        <p:txBody>
          <a:bodyPr wrap="none" rtlCol="0">
            <a:spAutoFit/>
          </a:bodyPr>
          <a:lstStyle/>
          <a:p>
            <a:pPr algn="l">
              <a:lnSpc>
                <a:spcPct val="160000"/>
              </a:lnSpc>
              <a:spcBef>
                <a:spcPct val="0"/>
              </a:spcBef>
            </a:pPr>
            <a:r>
              <a:rPr lang="zh-CN" altLang="zh-CN" sz="2400" b="1" dirty="0">
                <a:latin typeface="+mn-ea"/>
                <a:ea typeface="+mn-ea"/>
                <a:cs typeface="+mn-ea"/>
                <a:sym typeface="+mn-ea"/>
              </a:rPr>
              <a:t>（四）危重型</a:t>
            </a:r>
          </a:p>
          <a:p>
            <a:pPr algn="l">
              <a:lnSpc>
                <a:spcPct val="160000"/>
              </a:lnSpc>
              <a:spcBef>
                <a:spcPct val="0"/>
              </a:spcBef>
            </a:pPr>
            <a:r>
              <a:rPr lang="zh-CN" altLang="zh-CN" sz="2400" dirty="0">
                <a:latin typeface="+mn-ea"/>
                <a:ea typeface="+mn-ea"/>
                <a:cs typeface="+mn-ea"/>
                <a:sym typeface="+mn-ea"/>
              </a:rPr>
              <a:t>   ●</a:t>
            </a:r>
            <a:r>
              <a:rPr lang="zh-CN" altLang="zh-CN" sz="2400" b="1" dirty="0" smtClean="0">
                <a:latin typeface="+mn-ea"/>
                <a:ea typeface="+mn-ea"/>
                <a:cs typeface="+mn-ea"/>
                <a:sym typeface="+mn-ea"/>
              </a:rPr>
              <a:t>符</a:t>
            </a:r>
            <a:r>
              <a:rPr lang="zh-CN" altLang="en-US" sz="2400" b="1" dirty="0" smtClean="0">
                <a:latin typeface="+mn-ea"/>
                <a:ea typeface="+mn-ea"/>
                <a:cs typeface="+mn-ea"/>
                <a:sym typeface="+mn-ea"/>
              </a:rPr>
              <a:t>合以下情况之一者</a:t>
            </a:r>
            <a:r>
              <a:rPr lang="zh-CN" altLang="zh-CN" sz="2400" b="1" dirty="0" smtClean="0">
                <a:latin typeface="+mn-ea"/>
                <a:ea typeface="+mn-ea"/>
                <a:cs typeface="+mn-ea"/>
                <a:sym typeface="+mn-ea"/>
              </a:rPr>
              <a:t>：</a:t>
            </a:r>
            <a:endParaRPr lang="zh-CN" altLang="zh-CN" sz="2400" dirty="0">
              <a:latin typeface="+mn-ea"/>
              <a:ea typeface="+mn-ea"/>
              <a:cs typeface="+mn-ea"/>
            </a:endParaRPr>
          </a:p>
          <a:p>
            <a:pPr lvl="1" algn="l">
              <a:lnSpc>
                <a:spcPct val="160000"/>
              </a:lnSpc>
              <a:spcBef>
                <a:spcPct val="0"/>
              </a:spcBef>
            </a:pPr>
            <a:r>
              <a:rPr lang="en-US" altLang="zh-CN" sz="2400" dirty="0">
                <a:latin typeface="+mn-ea"/>
                <a:ea typeface="+mn-ea"/>
                <a:cs typeface="+mn-ea"/>
                <a:sym typeface="+mn-ea"/>
              </a:rPr>
              <a:t>—</a:t>
            </a:r>
            <a:r>
              <a:rPr lang="zh-CN" altLang="zh-CN" sz="2400" dirty="0">
                <a:latin typeface="+mn-ea"/>
                <a:ea typeface="+mn-ea"/>
                <a:cs typeface="+mn-ea"/>
                <a:sym typeface="+mn-ea"/>
              </a:rPr>
              <a:t>呼吸衰竭</a:t>
            </a:r>
            <a:r>
              <a:rPr lang="zh-CN" altLang="en-US" sz="2400" dirty="0">
                <a:latin typeface="+mn-ea"/>
                <a:ea typeface="+mn-ea"/>
                <a:cs typeface="+mn-ea"/>
                <a:sym typeface="+mn-ea"/>
              </a:rPr>
              <a:t>，</a:t>
            </a:r>
            <a:r>
              <a:rPr lang="zh-CN" altLang="zh-CN" sz="2400" dirty="0">
                <a:latin typeface="+mn-ea"/>
                <a:ea typeface="+mn-ea"/>
                <a:cs typeface="+mn-ea"/>
                <a:sym typeface="+mn-ea"/>
              </a:rPr>
              <a:t>且需要机械通气</a:t>
            </a:r>
            <a:r>
              <a:rPr lang="zh-CN" altLang="en-US" sz="2400" dirty="0">
                <a:latin typeface="+mn-ea"/>
                <a:ea typeface="+mn-ea"/>
                <a:cs typeface="+mn-ea"/>
                <a:sym typeface="+mn-ea"/>
              </a:rPr>
              <a:t>。</a:t>
            </a:r>
            <a:endParaRPr lang="zh-CN" altLang="zh-CN" sz="2400" dirty="0">
              <a:latin typeface="+mn-ea"/>
              <a:ea typeface="+mn-ea"/>
              <a:cs typeface="+mn-ea"/>
            </a:endParaRPr>
          </a:p>
          <a:p>
            <a:pPr lvl="1" algn="l">
              <a:lnSpc>
                <a:spcPct val="160000"/>
              </a:lnSpc>
              <a:spcBef>
                <a:spcPct val="0"/>
              </a:spcBef>
            </a:pPr>
            <a:r>
              <a:rPr lang="en-US" altLang="zh-CN" sz="2400" dirty="0">
                <a:latin typeface="+mn-ea"/>
                <a:ea typeface="+mn-ea"/>
                <a:cs typeface="+mn-ea"/>
                <a:sym typeface="+mn-ea"/>
              </a:rPr>
              <a:t>—</a:t>
            </a:r>
            <a:r>
              <a:rPr lang="zh-CN" altLang="en-US" sz="2400" dirty="0">
                <a:latin typeface="+mn-ea"/>
                <a:ea typeface="+mn-ea"/>
                <a:cs typeface="+mn-ea"/>
                <a:sym typeface="+mn-ea"/>
              </a:rPr>
              <a:t>出现</a:t>
            </a:r>
            <a:r>
              <a:rPr lang="zh-CN" altLang="zh-CN" sz="2400" dirty="0">
                <a:latin typeface="+mn-ea"/>
                <a:ea typeface="+mn-ea"/>
                <a:cs typeface="+mn-ea"/>
                <a:sym typeface="+mn-ea"/>
              </a:rPr>
              <a:t>休克</a:t>
            </a:r>
            <a:r>
              <a:rPr lang="zh-CN" altLang="en-US" sz="2400" dirty="0">
                <a:latin typeface="+mn-ea"/>
                <a:ea typeface="+mn-ea"/>
                <a:cs typeface="+mn-ea"/>
                <a:sym typeface="+mn-ea"/>
              </a:rPr>
              <a:t>。</a:t>
            </a:r>
            <a:endParaRPr lang="zh-CN" altLang="zh-CN" sz="2400" dirty="0">
              <a:latin typeface="+mn-ea"/>
              <a:ea typeface="+mn-ea"/>
              <a:cs typeface="+mn-ea"/>
            </a:endParaRPr>
          </a:p>
          <a:p>
            <a:pPr lvl="1" algn="l">
              <a:lnSpc>
                <a:spcPct val="160000"/>
              </a:lnSpc>
              <a:spcBef>
                <a:spcPct val="0"/>
              </a:spcBef>
            </a:pPr>
            <a:r>
              <a:rPr lang="en-US" altLang="zh-CN" sz="2400" dirty="0">
                <a:latin typeface="+mn-ea"/>
                <a:ea typeface="+mn-ea"/>
                <a:cs typeface="+mn-ea"/>
                <a:sym typeface="+mn-ea"/>
              </a:rPr>
              <a:t>—</a:t>
            </a:r>
            <a:r>
              <a:rPr lang="zh-CN" altLang="zh-CN" sz="2400" dirty="0">
                <a:latin typeface="+mn-ea"/>
                <a:ea typeface="+mn-ea"/>
                <a:cs typeface="+mn-ea"/>
                <a:sym typeface="+mn-ea"/>
              </a:rPr>
              <a:t>合并其他器官功能衰竭需</a:t>
            </a:r>
            <a:r>
              <a:rPr lang="en-US" altLang="zh-CN" sz="2400" dirty="0">
                <a:latin typeface="+mn-ea"/>
                <a:ea typeface="+mn-ea"/>
                <a:cs typeface="+mn-ea"/>
                <a:sym typeface="+mn-ea"/>
              </a:rPr>
              <a:t>ICU</a:t>
            </a:r>
            <a:r>
              <a:rPr lang="zh-CN" altLang="zh-CN" sz="2400" dirty="0">
                <a:latin typeface="+mn-ea"/>
                <a:ea typeface="+mn-ea"/>
                <a:cs typeface="+mn-ea"/>
                <a:sym typeface="+mn-ea"/>
              </a:rPr>
              <a:t>监护治疗。</a:t>
            </a:r>
            <a:endParaRPr lang="zh-CN" altLang="en-US" sz="2400" dirty="0">
              <a:latin typeface="+mn-ea"/>
              <a:ea typeface="+mn-ea"/>
              <a:cs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60687" y="2319020"/>
            <a:ext cx="8321887" cy="4030980"/>
          </a:xfrm>
          <a:prstGeom prst="rect">
            <a:avLst/>
          </a:prstGeom>
          <a:noFill/>
        </p:spPr>
        <p:txBody>
          <a:bodyPr wrap="square" rtlCol="0" anchor="t">
            <a:spAutoFit/>
          </a:bodyPr>
          <a:lstStyle/>
          <a:p>
            <a:pPr>
              <a:lnSpc>
                <a:spcPct val="160000"/>
              </a:lnSpc>
            </a:pPr>
            <a:r>
              <a:rPr lang="zh-CN" altLang="en-US" sz="2000" b="1" dirty="0" smtClean="0"/>
              <a:t>（一）大</a:t>
            </a:r>
            <a:r>
              <a:rPr lang="zh-CN" altLang="en-US" sz="2000" b="1" dirty="0"/>
              <a:t>于65岁老年人;</a:t>
            </a:r>
          </a:p>
          <a:p>
            <a:pPr>
              <a:lnSpc>
                <a:spcPct val="160000"/>
              </a:lnSpc>
            </a:pPr>
            <a:r>
              <a:rPr lang="zh-CN" altLang="en-US" sz="2000" b="1" dirty="0"/>
              <a:t>(二)有心脑血管疾病(含高血压)、慢性肺部疾病(慢性阻塞性肺疾病、中度至重度哮喘)、糖尿病、慢性肝脏、肾脏疾病、肿瘤等基础疾病者;</a:t>
            </a:r>
          </a:p>
          <a:p>
            <a:pPr>
              <a:lnSpc>
                <a:spcPct val="160000"/>
              </a:lnSpc>
            </a:pPr>
            <a:r>
              <a:rPr lang="zh-CN" altLang="en-US" sz="2000" b="1" dirty="0"/>
              <a:t>(三)免疫功能缺陷(如艾滋病患者、长期使用皮质类固醇或其他免疫抑制药物导致免疫功能减退状态);</a:t>
            </a:r>
          </a:p>
          <a:p>
            <a:pPr>
              <a:lnSpc>
                <a:spcPct val="160000"/>
              </a:lnSpc>
            </a:pPr>
            <a:r>
              <a:rPr lang="zh-CN" altLang="en-US" sz="2000" b="1" dirty="0"/>
              <a:t>(四)肥胖(体质指</a:t>
            </a:r>
            <a:r>
              <a:rPr lang="zh-CN" altLang="en-US" sz="2000" b="1" dirty="0" smtClean="0"/>
              <a:t>数≥ 30</a:t>
            </a:r>
            <a:r>
              <a:rPr lang="zh-CN" altLang="en-US" sz="2000" b="1" dirty="0"/>
              <a:t>);</a:t>
            </a:r>
          </a:p>
          <a:p>
            <a:pPr>
              <a:lnSpc>
                <a:spcPct val="160000"/>
              </a:lnSpc>
            </a:pPr>
            <a:r>
              <a:rPr lang="zh-CN" altLang="en-US" sz="2000" b="1" dirty="0"/>
              <a:t>(五)晚期妊娠和围产期女性;</a:t>
            </a:r>
          </a:p>
          <a:p>
            <a:pPr>
              <a:lnSpc>
                <a:spcPct val="160000"/>
              </a:lnSpc>
            </a:pPr>
            <a:r>
              <a:rPr lang="zh-CN" altLang="en-US" sz="2000" b="1" dirty="0"/>
              <a:t>(六)重度吸烟者。</a:t>
            </a:r>
          </a:p>
        </p:txBody>
      </p:sp>
      <p:sp>
        <p:nvSpPr>
          <p:cNvPr id="3" name="文本框 2"/>
          <p:cNvSpPr txBox="1"/>
          <p:nvPr/>
        </p:nvSpPr>
        <p:spPr>
          <a:xfrm>
            <a:off x="2456603" y="1255183"/>
            <a:ext cx="5450840" cy="768350"/>
          </a:xfrm>
          <a:prstGeom prst="rect">
            <a:avLst/>
          </a:prstGeom>
          <a:noFill/>
        </p:spPr>
        <p:txBody>
          <a:bodyPr wrap="none" rtlCol="0" anchor="t">
            <a:spAutoFit/>
          </a:bodyPr>
          <a:lstStyle/>
          <a:p>
            <a:r>
              <a:rPr lang="zh-CN" altLang="en-US" sz="4400" u="sng" dirty="0">
                <a:latin typeface="微软雅黑" panose="020B0503020204020204" charset="-122"/>
                <a:ea typeface="微软雅黑" panose="020B0503020204020204" charset="-122"/>
                <a:cs typeface="微软雅黑" panose="020B0503020204020204" charset="-122"/>
                <a:sym typeface="+mn-ea"/>
              </a:rPr>
              <a:t>重型/危重型高危人群</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25220" y="1612900"/>
            <a:ext cx="9502140" cy="5118100"/>
          </a:xfrm>
          <a:prstGeom prst="rect">
            <a:avLst/>
          </a:prstGeom>
          <a:noFill/>
        </p:spPr>
        <p:txBody>
          <a:bodyPr wrap="square" rtlCol="0" anchor="t">
            <a:spAutoFit/>
          </a:bodyPr>
          <a:lstStyle/>
          <a:p>
            <a:r>
              <a:rPr lang="zh-CN" altLang="en-US" sz="2665" b="1">
                <a:solidFill>
                  <a:srgbClr val="FF0000"/>
                </a:solidFill>
                <a:sym typeface="+mn-ea"/>
              </a:rPr>
              <a:t>(一</a:t>
            </a:r>
            <a:r>
              <a:rPr lang="zh-CN" altLang="en-US" sz="2000" b="1">
                <a:solidFill>
                  <a:srgbClr val="FF0000"/>
                </a:solidFill>
                <a:sym typeface="+mn-ea"/>
              </a:rPr>
              <a:t>)</a:t>
            </a:r>
            <a:r>
              <a:rPr lang="zh-CN" altLang="en-US" sz="2000" b="1">
                <a:solidFill>
                  <a:srgbClr val="FF0000"/>
                </a:solidFill>
              </a:rPr>
              <a:t>成人</a:t>
            </a:r>
          </a:p>
          <a:p>
            <a:r>
              <a:rPr lang="zh-CN" altLang="en-US" sz="2000"/>
              <a:t>有以下指标变化应警惕病情恶化:</a:t>
            </a:r>
          </a:p>
          <a:p>
            <a:r>
              <a:rPr lang="zh-CN" altLang="en-US" sz="2000"/>
              <a:t>1.低氧血症或呼吸窘迫进行性加重;</a:t>
            </a:r>
          </a:p>
          <a:p>
            <a:r>
              <a:rPr lang="zh-CN" altLang="en-US" sz="2000"/>
              <a:t>2.组织氧合指标恶化或乳酸进行性升高;</a:t>
            </a:r>
          </a:p>
          <a:p>
            <a:r>
              <a:rPr lang="zh-CN" altLang="en-US" sz="2000">
                <a:latin typeface="+mn-ea"/>
                <a:ea typeface="+mn-ea"/>
                <a:cs typeface="+mn-ea"/>
              </a:rPr>
              <a:t>3.外周血淋巴细胞计数进行性降低或外周血炎症标记物；如IL-6、CRP、铁蛋白等进行性上升；</a:t>
            </a:r>
          </a:p>
          <a:p>
            <a:r>
              <a:rPr lang="zh-CN" altLang="en-US" sz="2000">
                <a:latin typeface="+mn-ea"/>
                <a:ea typeface="+mn-ea"/>
                <a:cs typeface="+mn-ea"/>
              </a:rPr>
              <a:t>4.D-二聚体等凝血功能相关指标明显升高;</a:t>
            </a:r>
          </a:p>
          <a:p>
            <a:r>
              <a:rPr lang="zh-CN" altLang="en-US" sz="2000">
                <a:latin typeface="+mn-ea"/>
                <a:ea typeface="+mn-ea"/>
                <a:cs typeface="+mn-ea"/>
              </a:rPr>
              <a:t>5.胸部影像学显示肺部病变明显进展。</a:t>
            </a:r>
          </a:p>
          <a:p>
            <a:r>
              <a:rPr lang="zh-CN" altLang="en-US" sz="2000" b="1">
                <a:solidFill>
                  <a:srgbClr val="FF0000"/>
                </a:solidFill>
                <a:latin typeface="+mn-ea"/>
                <a:ea typeface="+mn-ea"/>
                <a:cs typeface="+mn-ea"/>
              </a:rPr>
              <a:t>(二)儿童</a:t>
            </a:r>
            <a:endParaRPr lang="zh-CN" altLang="en-US" sz="2000">
              <a:solidFill>
                <a:srgbClr val="FF0000"/>
              </a:solidFill>
              <a:latin typeface="+mn-ea"/>
              <a:ea typeface="+mn-ea"/>
              <a:cs typeface="+mn-ea"/>
            </a:endParaRPr>
          </a:p>
          <a:p>
            <a:r>
              <a:rPr lang="zh-CN" altLang="en-US" sz="2000">
                <a:latin typeface="+mn-ea"/>
                <a:ea typeface="+mn-ea"/>
                <a:cs typeface="+mn-ea"/>
              </a:rPr>
              <a:t>1.呼吸频率增快;</a:t>
            </a:r>
          </a:p>
          <a:p>
            <a:r>
              <a:rPr lang="zh-CN" altLang="en-US" sz="2000">
                <a:latin typeface="+mn-ea"/>
                <a:ea typeface="+mn-ea"/>
                <a:cs typeface="+mn-ea"/>
              </a:rPr>
              <a:t>2.精神反应差、嗜睡;</a:t>
            </a:r>
          </a:p>
          <a:p>
            <a:r>
              <a:rPr lang="en-US" altLang="zh-CN" sz="2000">
                <a:latin typeface="+mn-ea"/>
                <a:ea typeface="+mn-ea"/>
                <a:cs typeface="+mn-ea"/>
              </a:rPr>
              <a:t>3.</a:t>
            </a:r>
            <a:r>
              <a:rPr lang="zh-CN" altLang="en-US" sz="2000">
                <a:latin typeface="+mn-ea"/>
                <a:ea typeface="+mn-ea"/>
                <a:cs typeface="+mn-ea"/>
              </a:rPr>
              <a:t>乳酸进行性升高;</a:t>
            </a:r>
          </a:p>
          <a:p>
            <a:r>
              <a:rPr lang="zh-CN" altLang="en-US" sz="2000">
                <a:latin typeface="+mn-ea"/>
                <a:ea typeface="+mn-ea"/>
                <a:cs typeface="+mn-ea"/>
              </a:rPr>
              <a:t>4.CRP、PCT、铁蛋白等炎症标记物明显升高;</a:t>
            </a:r>
          </a:p>
          <a:p>
            <a:r>
              <a:rPr lang="zh-CN" altLang="en-US" sz="2000">
                <a:latin typeface="+mn-ea"/>
                <a:ea typeface="+mn-ea"/>
                <a:cs typeface="+mn-ea"/>
              </a:rPr>
              <a:t>5.影像学显示双侧或多肺叶浸润、胸腔积液或短期内病变快速进展;</a:t>
            </a:r>
          </a:p>
          <a:p>
            <a:r>
              <a:rPr lang="zh-CN" altLang="en-US" sz="2000">
                <a:latin typeface="+mn-ea"/>
                <a:ea typeface="+mn-ea"/>
                <a:cs typeface="+mn-ea"/>
              </a:rPr>
              <a:t>6.有基础疾病(先天性心脏病、支气管肺发育不良、呼吸道畸形、异常血红蛋白、重度营养不良），有免疫缺陷或低下和新生儿。</a:t>
            </a:r>
          </a:p>
        </p:txBody>
      </p:sp>
      <p:sp>
        <p:nvSpPr>
          <p:cNvPr id="3" name="文本框 2"/>
          <p:cNvSpPr txBox="1"/>
          <p:nvPr/>
        </p:nvSpPr>
        <p:spPr>
          <a:xfrm>
            <a:off x="2133388" y="961602"/>
            <a:ext cx="6631944" cy="769441"/>
          </a:xfrm>
          <a:prstGeom prst="rect">
            <a:avLst/>
          </a:prstGeom>
          <a:noFill/>
        </p:spPr>
        <p:txBody>
          <a:bodyPr wrap="none" rtlCol="0" anchor="t">
            <a:spAutoFit/>
          </a:bodyPr>
          <a:lstStyle/>
          <a:p>
            <a:r>
              <a:rPr lang="zh-CN" altLang="en-US" sz="4400" u="sng" dirty="0">
                <a:latin typeface="微软雅黑" pitchFamily="34" charset="-122"/>
                <a:ea typeface="微软雅黑" pitchFamily="34" charset="-122"/>
                <a:cs typeface="微软雅黑" panose="020B0503020204020204" charset="-122"/>
                <a:sym typeface="+mn-ea"/>
              </a:rPr>
              <a:t>重型/危重型早期预警指标</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3150" y="1264920"/>
            <a:ext cx="9409430" cy="716280"/>
          </a:xfrm>
        </p:spPr>
        <p:txBody>
          <a:bodyPr/>
          <a:lstStyle/>
          <a:p>
            <a:r>
              <a:rPr lang="zh-CN" altLang="en-US" sz="3600" u="sng" dirty="0">
                <a:latin typeface="黑体" pitchFamily="49" charset="-122"/>
                <a:ea typeface="黑体" pitchFamily="49" charset="-122"/>
                <a:sym typeface="+mn-ea"/>
              </a:rPr>
              <a:t>鉴别诊断 </a:t>
            </a:r>
            <a:endParaRPr lang="zh-CN" altLang="en-US" sz="3600" u="sng" dirty="0">
              <a:latin typeface="黑体" pitchFamily="49" charset="-122"/>
              <a:ea typeface="黑体" pitchFamily="49" charset="-122"/>
            </a:endParaRPr>
          </a:p>
        </p:txBody>
      </p:sp>
      <p:sp>
        <p:nvSpPr>
          <p:cNvPr id="3" name="文本框 2"/>
          <p:cNvSpPr txBox="1"/>
          <p:nvPr/>
        </p:nvSpPr>
        <p:spPr>
          <a:xfrm>
            <a:off x="644313" y="2088303"/>
            <a:ext cx="10715413" cy="4523105"/>
          </a:xfrm>
          <a:prstGeom prst="rect">
            <a:avLst/>
          </a:prstGeom>
          <a:noFill/>
        </p:spPr>
        <p:txBody>
          <a:bodyPr wrap="square" rtlCol="0">
            <a:spAutoFit/>
          </a:bodyPr>
          <a:lstStyle/>
          <a:p>
            <a:pPr algn="l">
              <a:lnSpc>
                <a:spcPct val="180000"/>
              </a:lnSpc>
              <a:spcBef>
                <a:spcPct val="0"/>
              </a:spcBef>
            </a:pPr>
            <a:r>
              <a:rPr lang="zh-CN" altLang="zh-CN" sz="1000" dirty="0">
                <a:latin typeface="宋体" panose="02010600030101010101" pitchFamily="2" charset="-122"/>
                <a:sym typeface="+mn-ea"/>
              </a:rPr>
              <a:t>●</a:t>
            </a:r>
            <a:r>
              <a:rPr lang="zh-CN" altLang="zh-CN" sz="2000" dirty="0">
                <a:latin typeface="宋体" panose="02010600030101010101" pitchFamily="2" charset="-122"/>
                <a:cs typeface="宋体" panose="02010600030101010101" pitchFamily="2" charset="-122"/>
                <a:sym typeface="+mn-ea"/>
              </a:rPr>
              <a:t>新型冠状病毒肺炎轻型表现需与</a:t>
            </a:r>
            <a:r>
              <a:rPr lang="zh-CN" altLang="zh-CN" sz="2000" dirty="0">
                <a:solidFill>
                  <a:srgbClr val="FF0000"/>
                </a:solidFill>
                <a:latin typeface="宋体" panose="02010600030101010101" pitchFamily="2" charset="-122"/>
                <a:cs typeface="宋体" panose="02010600030101010101" pitchFamily="2" charset="-122"/>
                <a:sym typeface="+mn-ea"/>
              </a:rPr>
              <a:t>其他病毒引起的上呼吸道感染</a:t>
            </a:r>
            <a:r>
              <a:rPr lang="zh-CN" altLang="zh-CN" sz="2000" dirty="0">
                <a:latin typeface="宋体" panose="02010600030101010101" pitchFamily="2" charset="-122"/>
                <a:cs typeface="宋体" panose="02010600030101010101" pitchFamily="2" charset="-122"/>
                <a:sym typeface="+mn-ea"/>
              </a:rPr>
              <a:t>相鉴别。</a:t>
            </a:r>
          </a:p>
          <a:p>
            <a:pPr algn="l">
              <a:lnSpc>
                <a:spcPct val="180000"/>
              </a:lnSpc>
              <a:spcBef>
                <a:spcPct val="0"/>
              </a:spcBef>
            </a:pPr>
            <a:r>
              <a:rPr lang="zh-CN" altLang="zh-CN" sz="1000" dirty="0">
                <a:latin typeface="宋体" panose="02010600030101010101" pitchFamily="2" charset="-122"/>
                <a:cs typeface="宋体" panose="02010600030101010101" pitchFamily="2" charset="-122"/>
                <a:sym typeface="+mn-ea"/>
              </a:rPr>
              <a:t>●</a:t>
            </a:r>
            <a:r>
              <a:rPr lang="zh-CN" altLang="zh-CN" sz="2000" dirty="0">
                <a:latin typeface="宋体" panose="02010600030101010101" pitchFamily="2" charset="-122"/>
                <a:cs typeface="宋体" panose="02010600030101010101" pitchFamily="2" charset="-122"/>
                <a:sym typeface="+mn-ea"/>
              </a:rPr>
              <a:t>主要与流感病毒、副流感病毒、腺病毒、呼吸道合胞病毒、鼻病毒、人偏肺病毒、</a:t>
            </a:r>
            <a:r>
              <a:rPr lang="en-US" altLang="zh-CN" sz="2000" dirty="0">
                <a:latin typeface="宋体" panose="02010600030101010101" pitchFamily="2" charset="-122"/>
                <a:cs typeface="宋体" panose="02010600030101010101" pitchFamily="2" charset="-122"/>
                <a:sym typeface="+mn-ea"/>
              </a:rPr>
              <a:t>SARS</a:t>
            </a:r>
            <a:r>
              <a:rPr lang="zh-CN" altLang="en-US" sz="2000" dirty="0">
                <a:latin typeface="宋体" panose="02010600030101010101" pitchFamily="2" charset="-122"/>
                <a:cs typeface="宋体" panose="02010600030101010101" pitchFamily="2" charset="-122"/>
                <a:sym typeface="+mn-ea"/>
              </a:rPr>
              <a:t>、</a:t>
            </a:r>
            <a:r>
              <a:rPr lang="en-US" altLang="zh-CN" sz="2000" dirty="0">
                <a:latin typeface="宋体" panose="02010600030101010101" pitchFamily="2" charset="-122"/>
                <a:cs typeface="宋体" panose="02010600030101010101" pitchFamily="2" charset="-122"/>
                <a:sym typeface="+mn-ea"/>
              </a:rPr>
              <a:t>     MERS</a:t>
            </a:r>
            <a:r>
              <a:rPr lang="zh-CN" altLang="zh-CN" sz="2000" dirty="0">
                <a:latin typeface="宋体" panose="02010600030101010101" pitchFamily="2" charset="-122"/>
                <a:cs typeface="宋体" panose="02010600030101010101" pitchFamily="2" charset="-122"/>
                <a:sym typeface="+mn-ea"/>
              </a:rPr>
              <a:t>病毒等其他已知病毒性肺炎鉴别，尤其对疑似病例要尽可能采取快速抗原检测和多重</a:t>
            </a:r>
            <a:r>
              <a:rPr lang="en-US" altLang="zh-CN" sz="2000" dirty="0">
                <a:latin typeface="宋体" panose="02010600030101010101" pitchFamily="2" charset="-122"/>
                <a:cs typeface="宋体" panose="02010600030101010101" pitchFamily="2" charset="-122"/>
                <a:sym typeface="+mn-ea"/>
              </a:rPr>
              <a:t>PCR</a:t>
            </a:r>
            <a:r>
              <a:rPr lang="zh-CN" altLang="en-US" sz="2000" dirty="0">
                <a:latin typeface="宋体" panose="02010600030101010101" pitchFamily="2" charset="-122"/>
                <a:cs typeface="宋体" panose="02010600030101010101" pitchFamily="2" charset="-122"/>
                <a:sym typeface="+mn-ea"/>
              </a:rPr>
              <a:t>核酸检测等方法，对常见呼吸道病原体进行检测。</a:t>
            </a:r>
          </a:p>
          <a:p>
            <a:pPr algn="l">
              <a:lnSpc>
                <a:spcPct val="180000"/>
              </a:lnSpc>
              <a:spcBef>
                <a:spcPct val="0"/>
              </a:spcBef>
            </a:pPr>
            <a:r>
              <a:rPr lang="zh-CN" altLang="zh-CN" sz="1000" dirty="0">
                <a:latin typeface="宋体" panose="02010600030101010101" pitchFamily="2" charset="-122"/>
                <a:cs typeface="宋体" panose="02010600030101010101" pitchFamily="2" charset="-122"/>
                <a:sym typeface="+mn-ea"/>
              </a:rPr>
              <a:t>●</a:t>
            </a:r>
            <a:r>
              <a:rPr lang="zh-CN" altLang="zh-CN" sz="2000" dirty="0">
                <a:latin typeface="宋体" panose="02010600030101010101" pitchFamily="2" charset="-122"/>
                <a:cs typeface="宋体" panose="02010600030101010101" pitchFamily="2" charset="-122"/>
                <a:sym typeface="+mn-ea"/>
              </a:rPr>
              <a:t>还要与非感染性疾病，如血管炎、皮肌炎和机化性肺炎等鉴别。</a:t>
            </a:r>
          </a:p>
          <a:p>
            <a:pPr algn="l">
              <a:lnSpc>
                <a:spcPct val="180000"/>
              </a:lnSpc>
              <a:spcBef>
                <a:spcPct val="0"/>
              </a:spcBef>
            </a:pPr>
            <a:r>
              <a:rPr lang="zh-CN" altLang="zh-CN" sz="1000" dirty="0">
                <a:latin typeface="宋体" panose="02010600030101010101" pitchFamily="2" charset="-122"/>
                <a:cs typeface="宋体" panose="02010600030101010101" pitchFamily="2" charset="-122"/>
                <a:sym typeface="+mn-ea"/>
              </a:rPr>
              <a:t>●</a:t>
            </a:r>
            <a:r>
              <a:rPr lang="zh-CN" altLang="zh-CN" sz="2000" dirty="0">
                <a:latin typeface="宋体" panose="02010600030101010101" pitchFamily="2" charset="-122"/>
                <a:cs typeface="宋体" panose="02010600030101010101" pitchFamily="2" charset="-122"/>
                <a:sym typeface="+mn-ea"/>
              </a:rPr>
              <a:t>儿童患者出现皮疹、黏膜损害时，需与川崎病鉴别。</a:t>
            </a:r>
          </a:p>
          <a:p>
            <a:pPr algn="l">
              <a:lnSpc>
                <a:spcPct val="180000"/>
              </a:lnSpc>
              <a:spcBef>
                <a:spcPct val="0"/>
              </a:spcBef>
            </a:pPr>
            <a:r>
              <a:rPr lang="zh-CN" altLang="zh-CN" sz="1000" dirty="0">
                <a:latin typeface="宋体" panose="02010600030101010101" pitchFamily="2" charset="-122"/>
                <a:cs typeface="宋体" panose="02010600030101010101" pitchFamily="2" charset="-122"/>
                <a:sym typeface="+mn-ea"/>
              </a:rPr>
              <a:t>●</a:t>
            </a:r>
            <a:r>
              <a:rPr lang="zh-CN" altLang="en-US" sz="2000" b="1" dirty="0">
                <a:solidFill>
                  <a:srgbClr val="FF0000"/>
                </a:solidFill>
                <a:latin typeface="宋体" panose="02010600030101010101" pitchFamily="2" charset="-122"/>
                <a:cs typeface="宋体" panose="02010600030101010101" pitchFamily="2" charset="-122"/>
              </a:rPr>
              <a:t>与新型冠状病毒感染者有密切接触者，即便常见呼吸道病原检测阳性，也应及时进行新型冠状病毒病原学检测。</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23392" y="1628800"/>
            <a:ext cx="10372844" cy="4044184"/>
          </a:xfrm>
          <a:prstGeom prst="rect">
            <a:avLst/>
          </a:prstGeom>
          <a:noFill/>
        </p:spPr>
        <p:txBody>
          <a:bodyPr wrap="square" rtlCol="0" anchor="t">
            <a:spAutoFit/>
          </a:bodyPr>
          <a:lstStyle/>
          <a:p>
            <a:pPr algn="ctr"/>
            <a:r>
              <a:rPr lang="zh-CN" altLang="en-US" sz="2400" b="1" dirty="0" smtClean="0"/>
              <a:t>福建省新冠病毒感染者</a:t>
            </a:r>
            <a:r>
              <a:rPr lang="zh-CN" altLang="en-US" sz="2400" b="1" dirty="0" smtClean="0">
                <a:solidFill>
                  <a:srgbClr val="FF0000"/>
                </a:solidFill>
              </a:rPr>
              <a:t>分级分类救治</a:t>
            </a:r>
            <a:r>
              <a:rPr lang="zh-CN" altLang="en-US" sz="2400" b="1" dirty="0" smtClean="0"/>
              <a:t>实施方</a:t>
            </a:r>
            <a:r>
              <a:rPr lang="zh-CN" altLang="en-US" sz="2400" b="1" dirty="0" smtClean="0"/>
              <a:t>案</a:t>
            </a:r>
            <a:endParaRPr lang="en-US" altLang="zh-CN" sz="2400" b="1" dirty="0" smtClean="0"/>
          </a:p>
          <a:p>
            <a:pPr algn="ctr"/>
            <a:r>
              <a:rPr lang="zh-CN" altLang="en-US" sz="2400" dirty="0" smtClean="0"/>
              <a:t>（闽应对疫情指挥部综</a:t>
            </a:r>
            <a:r>
              <a:rPr lang="en-US" altLang="zh-CN" sz="2400" dirty="0" smtClean="0"/>
              <a:t>〔2022〕153</a:t>
            </a:r>
            <a:r>
              <a:rPr lang="zh-CN" altLang="en-US" sz="2400" dirty="0" smtClean="0"/>
              <a:t>号闽机发</a:t>
            </a:r>
            <a:r>
              <a:rPr lang="en-US" altLang="zh-CN" sz="2400" dirty="0" smtClean="0"/>
              <a:t>M2778</a:t>
            </a:r>
            <a:r>
              <a:rPr lang="zh-CN" altLang="en-US" sz="2400" dirty="0" smtClean="0"/>
              <a:t>号</a:t>
            </a:r>
            <a:r>
              <a:rPr lang="en-US" altLang="zh-CN" sz="2400" dirty="0" smtClean="0"/>
              <a:t>2022-12-11</a:t>
            </a:r>
            <a:r>
              <a:rPr lang="zh-CN" altLang="en-US" sz="2400" dirty="0" smtClean="0"/>
              <a:t>）</a:t>
            </a:r>
            <a:endParaRPr lang="zh-CN" altLang="en-US" sz="2400" dirty="0" smtClean="0"/>
          </a:p>
          <a:p>
            <a:pPr>
              <a:lnSpc>
                <a:spcPct val="150000"/>
              </a:lnSpc>
            </a:pPr>
            <a:r>
              <a:rPr lang="zh-CN" altLang="en-US" sz="2400" dirty="0" smtClean="0"/>
              <a:t>  </a:t>
            </a:r>
            <a:r>
              <a:rPr lang="en-US" altLang="zh-CN" sz="2400" dirty="0" smtClean="0"/>
              <a:t>(</a:t>
            </a:r>
            <a:r>
              <a:rPr lang="zh-CN" altLang="en-US" sz="2400" dirty="0" smtClean="0"/>
              <a:t>一</a:t>
            </a:r>
            <a:r>
              <a:rPr lang="en-US" altLang="zh-CN" sz="2400" dirty="0" smtClean="0"/>
              <a:t>)</a:t>
            </a:r>
            <a:r>
              <a:rPr lang="zh-CN" altLang="en-US" sz="2400" dirty="0" smtClean="0"/>
              <a:t>以</a:t>
            </a:r>
            <a:r>
              <a:rPr lang="zh-CN" altLang="en-US" sz="2400" dirty="0" smtClean="0">
                <a:solidFill>
                  <a:srgbClr val="FF0000"/>
                </a:solidFill>
              </a:rPr>
              <a:t>家庭医生签约服务为重点引导感染者基层首诊</a:t>
            </a:r>
            <a:r>
              <a:rPr lang="zh-CN" altLang="en-US" sz="2400" dirty="0" smtClean="0"/>
              <a:t>。基层医疗机构发现签约对象有新冠病毒感染相关症状时，家庭医生应当指导其到签约服务的社区卫生服务中心或乡镇卫生院发热诊室</a:t>
            </a:r>
            <a:r>
              <a:rPr lang="en-US" altLang="zh-CN" sz="2400" dirty="0" smtClean="0"/>
              <a:t>(</a:t>
            </a:r>
            <a:r>
              <a:rPr lang="zh-CN" altLang="en-US" sz="2400" dirty="0" smtClean="0"/>
              <a:t>门诊</a:t>
            </a:r>
            <a:r>
              <a:rPr lang="en-US" altLang="zh-CN" sz="2400" dirty="0" smtClean="0"/>
              <a:t>)</a:t>
            </a:r>
            <a:r>
              <a:rPr lang="zh-CN" altLang="en-US" sz="2400" dirty="0" smtClean="0"/>
              <a:t>就</a:t>
            </a:r>
            <a:r>
              <a:rPr lang="zh-CN" altLang="en-US" sz="2400" dirty="0" smtClean="0"/>
              <a:t>诊；若</a:t>
            </a:r>
            <a:r>
              <a:rPr lang="zh-CN" altLang="en-US" sz="2400" dirty="0" smtClean="0"/>
              <a:t>签约服务对象病情超出基层医疗卫生机构诊疗能力，则应当在</a:t>
            </a:r>
            <a:r>
              <a:rPr lang="zh-CN" altLang="en-US" sz="2400" dirty="0" smtClean="0">
                <a:solidFill>
                  <a:srgbClr val="FF0000"/>
                </a:solidFill>
              </a:rPr>
              <a:t>医联体牵头医院</a:t>
            </a:r>
            <a:r>
              <a:rPr lang="zh-CN" altLang="en-US" sz="2400" dirty="0" smtClean="0"/>
              <a:t>指导下，及时转诊至具备相应诊疗能力的医疗机构。</a:t>
            </a:r>
            <a:endParaRPr lang="zh-CN" altLang="en-US" sz="2400" dirty="0" smtClean="0"/>
          </a:p>
          <a:p>
            <a:pPr>
              <a:lnSpc>
                <a:spcPct val="120000"/>
              </a:lnSpc>
            </a:pPr>
            <a:endParaRPr lang="zh-CN" altLang="en-US" sz="2400" dirty="0">
              <a:latin typeface="+mn-ea"/>
              <a:ea typeface="+mn-ea"/>
              <a:cs typeface="+mn-ea"/>
            </a:endParaRPr>
          </a:p>
        </p:txBody>
      </p:sp>
      <p:sp>
        <p:nvSpPr>
          <p:cNvPr id="5" name="文本框 4"/>
          <p:cNvSpPr txBox="1"/>
          <p:nvPr/>
        </p:nvSpPr>
        <p:spPr>
          <a:xfrm>
            <a:off x="2999656" y="908720"/>
            <a:ext cx="6558206" cy="769441"/>
          </a:xfrm>
          <a:prstGeom prst="rect">
            <a:avLst/>
          </a:prstGeom>
          <a:noFill/>
        </p:spPr>
        <p:txBody>
          <a:bodyPr wrap="none" rtlCol="0" anchor="t">
            <a:spAutoFit/>
          </a:bodyPr>
          <a:lstStyle/>
          <a:p>
            <a:r>
              <a:rPr lang="zh-CN" altLang="en-US" sz="4400" u="sng" dirty="0" smtClean="0">
                <a:latin typeface="微软雅黑" panose="020B0503020204020204" charset="-122"/>
                <a:ea typeface="微软雅黑" panose="020B0503020204020204" charset="-122"/>
                <a:sym typeface="+mn-ea"/>
              </a:rPr>
              <a:t>分级</a:t>
            </a:r>
            <a:r>
              <a:rPr lang="zh-CN" altLang="en-US" sz="4400" u="sng" dirty="0" smtClean="0">
                <a:latin typeface="微软雅黑" panose="020B0503020204020204" charset="-122"/>
                <a:ea typeface="微软雅黑" panose="020B0503020204020204" charset="-122"/>
                <a:sym typeface="+mn-ea"/>
              </a:rPr>
              <a:t>分类收</a:t>
            </a:r>
            <a:r>
              <a:rPr lang="zh-CN" altLang="en-US" sz="4400" u="sng" dirty="0" smtClean="0">
                <a:latin typeface="微软雅黑" panose="020B0503020204020204" charset="-122"/>
                <a:ea typeface="微软雅黑" panose="020B0503020204020204" charset="-122"/>
                <a:sym typeface="+mn-ea"/>
              </a:rPr>
              <a:t>治与用药指导 </a:t>
            </a:r>
            <a:endParaRPr lang="zh-CN" altLang="en-US" sz="4400" u="sng" dirty="0">
              <a:latin typeface="微软雅黑" panose="020B0503020204020204" charset="-122"/>
              <a:ea typeface="微软雅黑" panose="020B0503020204020204" charset="-122"/>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51384" y="1772816"/>
            <a:ext cx="11377264" cy="4525963"/>
          </a:xfrm>
        </p:spPr>
        <p:txBody>
          <a:bodyPr/>
          <a:lstStyle/>
          <a:p>
            <a:pPr>
              <a:buNone/>
            </a:pPr>
            <a:r>
              <a:rPr lang="en-US" altLang="zh-CN" sz="2800" dirty="0" smtClean="0">
                <a:latin typeface="宋体" pitchFamily="2" charset="-122"/>
                <a:ea typeface="宋体" pitchFamily="2" charset="-122"/>
              </a:rPr>
              <a:t>1</a:t>
            </a:r>
            <a:r>
              <a:rPr lang="zh-CN" altLang="en-US" sz="2800" dirty="0" smtClean="0">
                <a:latin typeface="宋体" pitchFamily="2" charset="-122"/>
                <a:ea typeface="宋体" pitchFamily="2" charset="-122"/>
              </a:rPr>
              <a:t>、新型冠状病毒肺炎疫情仍在世界范围内持续流行，奥密克戎（ </a:t>
            </a:r>
            <a:r>
              <a:rPr lang="en-US" altLang="zh-CN" sz="2800" dirty="0" smtClean="0">
                <a:latin typeface="宋体" pitchFamily="2" charset="-122"/>
                <a:ea typeface="宋体" pitchFamily="2" charset="-122"/>
              </a:rPr>
              <a:t>Omicron </a:t>
            </a:r>
            <a:r>
              <a:rPr lang="zh-CN" altLang="en-US" sz="2800" dirty="0" smtClean="0">
                <a:latin typeface="宋体" pitchFamily="2" charset="-122"/>
                <a:ea typeface="宋体" pitchFamily="2" charset="-122"/>
              </a:rPr>
              <a:t>）毒株已取代德尔塔（ </a:t>
            </a:r>
            <a:r>
              <a:rPr lang="en-US" altLang="zh-CN" sz="2800" dirty="0" smtClean="0">
                <a:latin typeface="宋体" pitchFamily="2" charset="-122"/>
                <a:ea typeface="宋体" pitchFamily="2" charset="-122"/>
              </a:rPr>
              <a:t>Delta </a:t>
            </a:r>
            <a:r>
              <a:rPr lang="zh-CN" altLang="en-US" sz="2800" dirty="0" smtClean="0">
                <a:latin typeface="宋体" pitchFamily="2" charset="-122"/>
                <a:ea typeface="宋体" pitchFamily="2" charset="-122"/>
              </a:rPr>
              <a:t>）毒株成为主要流行株；</a:t>
            </a:r>
            <a:endParaRPr lang="en-US" altLang="zh-CN" sz="2800" dirty="0" smtClean="0">
              <a:latin typeface="宋体" pitchFamily="2" charset="-122"/>
              <a:ea typeface="宋体" pitchFamily="2" charset="-122"/>
            </a:endParaRPr>
          </a:p>
          <a:p>
            <a:pPr>
              <a:buNone/>
            </a:pPr>
            <a:r>
              <a:rPr lang="en-US" altLang="zh-CN" sz="2800" dirty="0" smtClean="0">
                <a:latin typeface="宋体" pitchFamily="2" charset="-122"/>
                <a:ea typeface="宋体" pitchFamily="2" charset="-122"/>
              </a:rPr>
              <a:t>2</a:t>
            </a:r>
            <a:r>
              <a:rPr lang="zh-CN" altLang="en-US" sz="2800" dirty="0" smtClean="0">
                <a:latin typeface="宋体" pitchFamily="2" charset="-122"/>
                <a:ea typeface="宋体" pitchFamily="2" charset="-122"/>
              </a:rPr>
              <a:t>、新型冠状病毒肺炎患者临床表现呈现新的特点；</a:t>
            </a:r>
            <a:endParaRPr lang="en-US" altLang="zh-CN" sz="2800" dirty="0" smtClean="0">
              <a:latin typeface="宋体" pitchFamily="2" charset="-122"/>
              <a:ea typeface="宋体" pitchFamily="2" charset="-122"/>
            </a:endParaRPr>
          </a:p>
          <a:p>
            <a:pPr>
              <a:buNone/>
            </a:pPr>
            <a:r>
              <a:rPr lang="en-US" altLang="zh-CN" sz="2800" dirty="0" smtClean="0">
                <a:latin typeface="宋体" pitchFamily="2" charset="-122"/>
                <a:ea typeface="宋体" pitchFamily="2" charset="-122"/>
              </a:rPr>
              <a:t>3</a:t>
            </a:r>
            <a:r>
              <a:rPr lang="zh-CN" altLang="en-US" sz="2800" dirty="0" smtClean="0">
                <a:latin typeface="宋体" pitchFamily="2" charset="-122"/>
                <a:ea typeface="宋体" pitchFamily="2" charset="-122"/>
              </a:rPr>
              <a:t>、针对新型冠状病毒肺炎治疗的新药物已相继上市，治疗经验和治疗手段进一步丰富。</a:t>
            </a:r>
            <a:endParaRPr lang="en-US" altLang="zh-CN" sz="2800" dirty="0" smtClean="0">
              <a:latin typeface="宋体" pitchFamily="2" charset="-122"/>
              <a:ea typeface="宋体" pitchFamily="2" charset="-122"/>
            </a:endParaRPr>
          </a:p>
          <a:p>
            <a:pPr>
              <a:buNone/>
            </a:pPr>
            <a:r>
              <a:rPr lang="en-US" altLang="zh-CN" sz="2800" dirty="0" smtClean="0">
                <a:latin typeface="宋体" pitchFamily="2" charset="-122"/>
                <a:ea typeface="宋体" pitchFamily="2" charset="-122"/>
              </a:rPr>
              <a:t>4</a:t>
            </a:r>
            <a:r>
              <a:rPr lang="zh-CN" altLang="en-US" sz="2800" dirty="0" smtClean="0">
                <a:latin typeface="宋体" pitchFamily="2" charset="-122"/>
                <a:ea typeface="宋体" pitchFamily="2" charset="-122"/>
              </a:rPr>
              <a:t>、目的：进一步科学、规范做好新型冠状病毒肺炎诊疗工作。</a:t>
            </a:r>
            <a:endParaRPr lang="en-US" altLang="zh-CN" sz="2800" dirty="0" smtClean="0">
              <a:latin typeface="宋体" pitchFamily="2" charset="-122"/>
              <a:ea typeface="宋体" pitchFamily="2" charset="-122"/>
            </a:endParaRPr>
          </a:p>
          <a:p>
            <a:pPr>
              <a:buNone/>
            </a:pPr>
            <a:endParaRPr lang="en-US" altLang="zh-CN" sz="2800" dirty="0" smtClean="0">
              <a:latin typeface="宋体" pitchFamily="2" charset="-122"/>
              <a:ea typeface="宋体" pitchFamily="2" charset="-122"/>
            </a:endParaRPr>
          </a:p>
          <a:p>
            <a:pPr>
              <a:buNone/>
            </a:pPr>
            <a:r>
              <a:rPr lang="zh-CN" altLang="zh-CN" sz="1600" dirty="0" smtClean="0">
                <a:sym typeface="+mn-ea"/>
              </a:rPr>
              <a:t>新型冠状病毒肺炎</a:t>
            </a:r>
            <a:r>
              <a:rPr lang="zh-CN" altLang="en-US" sz="1600" dirty="0" smtClean="0">
                <a:sym typeface="+mn-ea"/>
              </a:rPr>
              <a:t>诊疗方案（试行第九版）</a:t>
            </a:r>
            <a:endParaRPr lang="zh-CN" altLang="en-US" sz="1600" dirty="0">
              <a:latin typeface="宋体" pitchFamily="2" charset="-122"/>
              <a:ea typeface="宋体" pitchFamily="2"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23392" y="1772816"/>
            <a:ext cx="10372844" cy="4893647"/>
          </a:xfrm>
          <a:prstGeom prst="rect">
            <a:avLst/>
          </a:prstGeom>
          <a:noFill/>
        </p:spPr>
        <p:txBody>
          <a:bodyPr wrap="square" rtlCol="0" anchor="t">
            <a:spAutoFit/>
          </a:bodyPr>
          <a:lstStyle/>
          <a:p>
            <a:pPr algn="ctr"/>
            <a:r>
              <a:rPr lang="zh-CN" altLang="en-US" sz="2400" b="1" dirty="0" smtClean="0"/>
              <a:t>福建省新冠病毒感染者</a:t>
            </a:r>
            <a:r>
              <a:rPr lang="zh-CN" altLang="en-US" sz="2400" b="1" dirty="0" smtClean="0">
                <a:solidFill>
                  <a:srgbClr val="FF0000"/>
                </a:solidFill>
              </a:rPr>
              <a:t>分级分类救治</a:t>
            </a:r>
            <a:r>
              <a:rPr lang="zh-CN" altLang="en-US" sz="2400" b="1" dirty="0" smtClean="0"/>
              <a:t>实施方</a:t>
            </a:r>
            <a:r>
              <a:rPr lang="zh-CN" altLang="en-US" sz="2400" b="1" dirty="0" smtClean="0"/>
              <a:t>案</a:t>
            </a:r>
            <a:endParaRPr lang="en-US" altLang="zh-CN" sz="2400" b="1" dirty="0" smtClean="0"/>
          </a:p>
          <a:p>
            <a:pPr algn="ctr">
              <a:lnSpc>
                <a:spcPct val="150000"/>
              </a:lnSpc>
            </a:pPr>
            <a:r>
              <a:rPr lang="zh-CN" altLang="en-US" sz="2400" dirty="0" smtClean="0"/>
              <a:t>（闽应对疫情指挥部综</a:t>
            </a:r>
            <a:r>
              <a:rPr lang="en-US" altLang="zh-CN" sz="2400" dirty="0" smtClean="0"/>
              <a:t>〔2022〕153</a:t>
            </a:r>
            <a:r>
              <a:rPr lang="zh-CN" altLang="en-US" sz="2400" dirty="0" smtClean="0"/>
              <a:t>号闽机发</a:t>
            </a:r>
            <a:r>
              <a:rPr lang="en-US" altLang="zh-CN" sz="2400" dirty="0" smtClean="0"/>
              <a:t>M2778</a:t>
            </a:r>
            <a:r>
              <a:rPr lang="zh-CN" altLang="en-US" sz="2400" dirty="0" smtClean="0"/>
              <a:t>号</a:t>
            </a:r>
            <a:r>
              <a:rPr lang="en-US" altLang="zh-CN" sz="2400" dirty="0" smtClean="0"/>
              <a:t>2022-12-11</a:t>
            </a:r>
            <a:r>
              <a:rPr lang="zh-CN" altLang="en-US" sz="2400" dirty="0" smtClean="0"/>
              <a:t>）</a:t>
            </a:r>
            <a:endParaRPr lang="zh-CN" altLang="en-US" sz="2400" dirty="0" smtClean="0"/>
          </a:p>
          <a:p>
            <a:pPr>
              <a:lnSpc>
                <a:spcPct val="150000"/>
              </a:lnSpc>
            </a:pPr>
            <a:r>
              <a:rPr lang="zh-CN" altLang="en-US" sz="2400" dirty="0" smtClean="0"/>
              <a:t> </a:t>
            </a:r>
            <a:r>
              <a:rPr lang="zh-CN" altLang="en-US" sz="2400" dirty="0" smtClean="0"/>
              <a:t> </a:t>
            </a:r>
            <a:r>
              <a:rPr lang="en-US" altLang="zh-CN" sz="2400" dirty="0" smtClean="0"/>
              <a:t>(</a:t>
            </a:r>
            <a:r>
              <a:rPr lang="zh-CN" altLang="en-US" sz="2400" dirty="0" smtClean="0"/>
              <a:t>二</a:t>
            </a:r>
            <a:r>
              <a:rPr lang="en-US" altLang="zh-CN" sz="2400" dirty="0" smtClean="0"/>
              <a:t>)</a:t>
            </a:r>
            <a:r>
              <a:rPr lang="zh-CN" altLang="en-US" sz="2400" dirty="0" smtClean="0"/>
              <a:t>加强新冠病毒感染者的</a:t>
            </a:r>
            <a:r>
              <a:rPr lang="zh-CN" altLang="en-US" sz="2400" dirty="0" smtClean="0">
                <a:solidFill>
                  <a:srgbClr val="FF0000"/>
                </a:solidFill>
              </a:rPr>
              <a:t>分级分类就诊转诊</a:t>
            </a:r>
            <a:r>
              <a:rPr lang="zh-CN" altLang="en-US" sz="2400" dirty="0" smtClean="0"/>
              <a:t>。</a:t>
            </a:r>
            <a:endParaRPr lang="en-US" altLang="zh-CN" sz="2400" dirty="0" smtClean="0"/>
          </a:p>
          <a:p>
            <a:pPr>
              <a:lnSpc>
                <a:spcPct val="150000"/>
              </a:lnSpc>
            </a:pPr>
            <a:r>
              <a:rPr lang="zh-CN" altLang="en-US" sz="2400" dirty="0" smtClean="0"/>
              <a:t>   </a:t>
            </a:r>
            <a:r>
              <a:rPr lang="zh-CN" altLang="en-US" sz="2400" dirty="0" smtClean="0">
                <a:solidFill>
                  <a:srgbClr val="FF0000"/>
                </a:solidFill>
              </a:rPr>
              <a:t>基</a:t>
            </a:r>
            <a:r>
              <a:rPr lang="zh-CN" altLang="en-US" sz="2400" dirty="0" smtClean="0">
                <a:solidFill>
                  <a:srgbClr val="FF0000"/>
                </a:solidFill>
              </a:rPr>
              <a:t>层医疗卫生机构</a:t>
            </a:r>
            <a:r>
              <a:rPr lang="zh-CN" altLang="en-US" sz="2400" dirty="0" smtClean="0"/>
              <a:t>要及时指</a:t>
            </a:r>
            <a:r>
              <a:rPr lang="zh-CN" altLang="en-US" sz="2400" dirty="0" smtClean="0"/>
              <a:t>导出</a:t>
            </a:r>
            <a:r>
              <a:rPr lang="zh-CN" altLang="en-US" sz="2400" dirty="0" smtClean="0"/>
              <a:t>现新冠肺炎相关症状的重点人群进行</a:t>
            </a:r>
            <a:r>
              <a:rPr lang="zh-CN" altLang="en-US" sz="2400" dirty="0" smtClean="0">
                <a:solidFill>
                  <a:srgbClr val="FF0000"/>
                </a:solidFill>
              </a:rPr>
              <a:t>抗原检测</a:t>
            </a:r>
            <a:r>
              <a:rPr lang="zh-CN" altLang="en-US" sz="2400" dirty="0" smtClean="0"/>
              <a:t>，抗原检测阳性的，及时按照以下分级分类救治原则</a:t>
            </a:r>
            <a:r>
              <a:rPr lang="zh-CN" altLang="en-US" sz="2400" dirty="0" smtClean="0">
                <a:solidFill>
                  <a:srgbClr val="FF0000"/>
                </a:solidFill>
              </a:rPr>
              <a:t>进行管理和转</a:t>
            </a:r>
            <a:r>
              <a:rPr lang="zh-CN" altLang="en-US" sz="2400" dirty="0" smtClean="0"/>
              <a:t>诊</a:t>
            </a:r>
            <a:endParaRPr lang="en-US" altLang="zh-CN" sz="2400" dirty="0" smtClean="0"/>
          </a:p>
          <a:p>
            <a:pPr>
              <a:lnSpc>
                <a:spcPct val="150000"/>
              </a:lnSpc>
            </a:pPr>
            <a:r>
              <a:rPr lang="en-US" altLang="zh-CN" sz="2400" dirty="0" smtClean="0"/>
              <a:t>(</a:t>
            </a:r>
            <a:r>
              <a:rPr lang="zh-CN" altLang="en-US" sz="2400" dirty="0" smtClean="0"/>
              <a:t>其中，收治到亚</a:t>
            </a:r>
            <a:r>
              <a:rPr lang="en-US" altLang="zh-CN" sz="2400" dirty="0" smtClean="0"/>
              <a:t>(</a:t>
            </a:r>
            <a:r>
              <a:rPr lang="zh-CN" altLang="en-US" sz="2400" dirty="0" smtClean="0"/>
              <a:t>准</a:t>
            </a:r>
            <a:r>
              <a:rPr lang="en-US" altLang="zh-CN" sz="2400" dirty="0" smtClean="0"/>
              <a:t>)</a:t>
            </a:r>
            <a:r>
              <a:rPr lang="zh-CN" altLang="en-US" sz="2400" dirty="0" smtClean="0"/>
              <a:t>定点医院、定点医院住院治疗进行核酸检测完成确诊</a:t>
            </a:r>
            <a:r>
              <a:rPr lang="en-US" altLang="zh-CN" sz="2400" dirty="0" smtClean="0"/>
              <a:t>)</a:t>
            </a:r>
            <a:r>
              <a:rPr lang="zh-CN" altLang="en-US" sz="2400" dirty="0" smtClean="0"/>
              <a:t>：</a:t>
            </a:r>
            <a:endParaRPr lang="en-US" altLang="zh-CN" sz="2400" dirty="0" smtClean="0"/>
          </a:p>
          <a:p>
            <a:pPr>
              <a:lnSpc>
                <a:spcPct val="150000"/>
              </a:lnSpc>
            </a:pPr>
            <a:endParaRPr lang="en-US" altLang="zh-CN" sz="2400" dirty="0" smtClean="0"/>
          </a:p>
          <a:p>
            <a:pPr>
              <a:lnSpc>
                <a:spcPct val="150000"/>
              </a:lnSpc>
            </a:pPr>
            <a:r>
              <a:rPr lang="zh-CN" altLang="en-US" sz="2400" dirty="0" smtClean="0">
                <a:latin typeface="+mn-ea"/>
                <a:ea typeface="+mn-ea"/>
                <a:cs typeface="+mn-ea"/>
              </a:rPr>
              <a:t>各级医疗机构要严格落实首诊负责制和急危重症抢救制度</a:t>
            </a:r>
            <a:r>
              <a:rPr lang="en-US" altLang="zh-CN" sz="2400" dirty="0" smtClean="0">
                <a:latin typeface="+mn-ea"/>
                <a:ea typeface="+mn-ea"/>
                <a:cs typeface="+mn-ea"/>
              </a:rPr>
              <a:t>.</a:t>
            </a:r>
            <a:r>
              <a:rPr lang="zh-CN" altLang="en-US" sz="2400" dirty="0" smtClean="0">
                <a:latin typeface="+mn-ea"/>
                <a:ea typeface="+mn-ea"/>
                <a:cs typeface="+mn-ea"/>
              </a:rPr>
              <a:t>不得以任何理由推诿或拒绝新冠病毒感染者就</a:t>
            </a:r>
            <a:r>
              <a:rPr lang="zh-CN" altLang="en-US" sz="2400" dirty="0" smtClean="0">
                <a:latin typeface="+mn-ea"/>
                <a:ea typeface="+mn-ea"/>
                <a:cs typeface="+mn-ea"/>
              </a:rPr>
              <a:t>诊。</a:t>
            </a:r>
            <a:endParaRPr lang="zh-CN" altLang="en-US" sz="2400" dirty="0">
              <a:latin typeface="+mn-ea"/>
              <a:ea typeface="+mn-ea"/>
              <a:cs typeface="+mn-ea"/>
            </a:endParaRPr>
          </a:p>
        </p:txBody>
      </p:sp>
      <p:sp>
        <p:nvSpPr>
          <p:cNvPr id="5" name="文本框 4"/>
          <p:cNvSpPr txBox="1"/>
          <p:nvPr/>
        </p:nvSpPr>
        <p:spPr>
          <a:xfrm>
            <a:off x="2999656" y="908720"/>
            <a:ext cx="6558206" cy="769441"/>
          </a:xfrm>
          <a:prstGeom prst="rect">
            <a:avLst/>
          </a:prstGeom>
          <a:noFill/>
        </p:spPr>
        <p:txBody>
          <a:bodyPr wrap="none" rtlCol="0" anchor="t">
            <a:spAutoFit/>
          </a:bodyPr>
          <a:lstStyle/>
          <a:p>
            <a:r>
              <a:rPr lang="zh-CN" altLang="en-US" sz="4400" u="sng" dirty="0" smtClean="0">
                <a:latin typeface="微软雅黑" panose="020B0503020204020204" charset="-122"/>
                <a:ea typeface="微软雅黑" panose="020B0503020204020204" charset="-122"/>
                <a:sym typeface="+mn-ea"/>
              </a:rPr>
              <a:t>分级</a:t>
            </a:r>
            <a:r>
              <a:rPr lang="zh-CN" altLang="en-US" sz="4400" u="sng" dirty="0" smtClean="0">
                <a:latin typeface="微软雅黑" panose="020B0503020204020204" charset="-122"/>
                <a:ea typeface="微软雅黑" panose="020B0503020204020204" charset="-122"/>
                <a:sym typeface="+mn-ea"/>
              </a:rPr>
              <a:t>分类收</a:t>
            </a:r>
            <a:r>
              <a:rPr lang="zh-CN" altLang="en-US" sz="4400" u="sng" dirty="0" smtClean="0">
                <a:latin typeface="微软雅黑" panose="020B0503020204020204" charset="-122"/>
                <a:ea typeface="微软雅黑" panose="020B0503020204020204" charset="-122"/>
                <a:sym typeface="+mn-ea"/>
              </a:rPr>
              <a:t>治与用药指导 </a:t>
            </a:r>
            <a:endParaRPr lang="zh-CN" altLang="en-US" sz="4400" u="sng" dirty="0">
              <a:latin typeface="微软雅黑" panose="020B0503020204020204" charset="-122"/>
              <a:ea typeface="微软雅黑" panose="020B0503020204020204" charset="-122"/>
              <a:sym typeface="+mn-e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23392" y="1410355"/>
            <a:ext cx="10372844" cy="5447645"/>
          </a:xfrm>
          <a:prstGeom prst="rect">
            <a:avLst/>
          </a:prstGeom>
          <a:noFill/>
        </p:spPr>
        <p:txBody>
          <a:bodyPr wrap="square" rtlCol="0" anchor="t">
            <a:spAutoFit/>
          </a:bodyPr>
          <a:lstStyle/>
          <a:p>
            <a:pPr algn="ctr"/>
            <a:r>
              <a:rPr lang="zh-CN" altLang="en-US" sz="2400" b="1" dirty="0" smtClean="0"/>
              <a:t>福建省新冠病毒感染者</a:t>
            </a:r>
            <a:r>
              <a:rPr lang="zh-CN" altLang="en-US" sz="2400" b="1" dirty="0" smtClean="0">
                <a:solidFill>
                  <a:srgbClr val="FF0000"/>
                </a:solidFill>
              </a:rPr>
              <a:t>分级分类救治</a:t>
            </a:r>
            <a:r>
              <a:rPr lang="zh-CN" altLang="en-US" sz="2400" b="1" dirty="0" smtClean="0"/>
              <a:t>实施方</a:t>
            </a:r>
            <a:r>
              <a:rPr lang="zh-CN" altLang="en-US" sz="2400" b="1" dirty="0" smtClean="0"/>
              <a:t>案</a:t>
            </a:r>
            <a:endParaRPr lang="en-US" altLang="zh-CN" sz="2400" b="1" dirty="0" smtClean="0"/>
          </a:p>
          <a:p>
            <a:pPr algn="ctr">
              <a:lnSpc>
                <a:spcPct val="150000"/>
              </a:lnSpc>
            </a:pPr>
            <a:r>
              <a:rPr lang="zh-CN" altLang="en-US" sz="2400" dirty="0" smtClean="0"/>
              <a:t>（闽应对疫情指挥部综</a:t>
            </a:r>
            <a:r>
              <a:rPr lang="en-US" altLang="zh-CN" sz="2400" dirty="0" smtClean="0"/>
              <a:t>〔2022〕153</a:t>
            </a:r>
            <a:r>
              <a:rPr lang="zh-CN" altLang="en-US" sz="2400" dirty="0" smtClean="0"/>
              <a:t>号闽机发</a:t>
            </a:r>
            <a:r>
              <a:rPr lang="en-US" altLang="zh-CN" sz="2400" dirty="0" smtClean="0"/>
              <a:t>M2778</a:t>
            </a:r>
            <a:r>
              <a:rPr lang="zh-CN" altLang="en-US" sz="2400" dirty="0" smtClean="0"/>
              <a:t>号</a:t>
            </a:r>
            <a:r>
              <a:rPr lang="en-US" altLang="zh-CN" sz="2400" dirty="0" smtClean="0"/>
              <a:t>2022-12-11</a:t>
            </a:r>
            <a:r>
              <a:rPr lang="zh-CN" altLang="en-US" sz="2400" dirty="0" smtClean="0"/>
              <a:t>）</a:t>
            </a:r>
            <a:endParaRPr lang="en-US" altLang="zh-CN" sz="2400" dirty="0" smtClean="0"/>
          </a:p>
          <a:p>
            <a:pPr algn="ctr">
              <a:lnSpc>
                <a:spcPct val="150000"/>
              </a:lnSpc>
            </a:pPr>
            <a:r>
              <a:rPr lang="zh-CN" altLang="en-US" sz="2400" b="1" dirty="0" smtClean="0">
                <a:solidFill>
                  <a:srgbClr val="FF0000"/>
                </a:solidFill>
              </a:rPr>
              <a:t>分级分类救治原则</a:t>
            </a:r>
            <a:endParaRPr lang="zh-CN" altLang="en-US" sz="2400" b="1" dirty="0" smtClean="0">
              <a:solidFill>
                <a:srgbClr val="FF0000"/>
              </a:solidFill>
            </a:endParaRPr>
          </a:p>
          <a:p>
            <a:pPr>
              <a:lnSpc>
                <a:spcPct val="150000"/>
              </a:lnSpc>
            </a:pPr>
            <a:r>
              <a:rPr lang="zh-CN" altLang="en-US" sz="2400" dirty="0" smtClean="0"/>
              <a:t>  </a:t>
            </a:r>
            <a:r>
              <a:rPr lang="en-US" altLang="zh-CN" sz="2400" dirty="0" smtClean="0"/>
              <a:t>1.</a:t>
            </a:r>
            <a:r>
              <a:rPr lang="zh-CN" altLang="en-US" sz="2400" dirty="0" smtClean="0"/>
              <a:t>未合并严重基础疾病的无症状感染者，轻型病例，无严重基础性疾病的普通型患者，采取</a:t>
            </a:r>
            <a:r>
              <a:rPr lang="zh-CN" altLang="en-US" sz="2400" dirty="0" smtClean="0">
                <a:solidFill>
                  <a:srgbClr val="FF0000"/>
                </a:solidFill>
              </a:rPr>
              <a:t>居家隔离或居家自我照护</a:t>
            </a:r>
            <a:r>
              <a:rPr lang="zh-CN" altLang="en-US" sz="2400" dirty="0" smtClean="0"/>
              <a:t>，必要时给予口服药治疗，密切监测其健康状况。高龄行动不便的，在病情允许情况下，原则居家或在养老机构就地治疗，医务人员提供上门服务，不转出集中救治</a:t>
            </a:r>
            <a:r>
              <a:rPr lang="zh-CN" altLang="en-US" sz="2400" dirty="0" smtClean="0"/>
              <a:t>。</a:t>
            </a:r>
            <a:endParaRPr lang="en-US" altLang="zh-CN" sz="2400" dirty="0" smtClean="0"/>
          </a:p>
          <a:p>
            <a:pPr>
              <a:lnSpc>
                <a:spcPct val="150000"/>
              </a:lnSpc>
            </a:pPr>
            <a:r>
              <a:rPr lang="en-US" altLang="zh-CN" sz="2400" dirty="0" smtClean="0"/>
              <a:t>2</a:t>
            </a:r>
            <a:r>
              <a:rPr lang="en-US" altLang="zh-CN" sz="2400" dirty="0" smtClean="0"/>
              <a:t>.</a:t>
            </a:r>
            <a:r>
              <a:rPr lang="zh-CN" altLang="en-US" sz="2400" dirty="0" smtClean="0"/>
              <a:t>伴有严重基础性疾病</a:t>
            </a:r>
            <a:r>
              <a:rPr lang="en-US" altLang="zh-CN" sz="2400" dirty="0" smtClean="0"/>
              <a:t>(</a:t>
            </a:r>
            <a:r>
              <a:rPr lang="zh-CN" altLang="en-US" sz="2400" dirty="0" smtClean="0"/>
              <a:t>糖尿病、高血压等</a:t>
            </a:r>
            <a:r>
              <a:rPr lang="en-US" altLang="zh-CN" sz="2400" dirty="0" smtClean="0"/>
              <a:t>)</a:t>
            </a:r>
            <a:r>
              <a:rPr lang="zh-CN" altLang="en-US" sz="2400" dirty="0" smtClean="0"/>
              <a:t>的普通型患者、高龄合并严重基础疾病</a:t>
            </a:r>
            <a:r>
              <a:rPr lang="en-US" altLang="zh-CN" sz="2400" dirty="0" smtClean="0"/>
              <a:t>(</a:t>
            </a:r>
            <a:r>
              <a:rPr lang="zh-CN" altLang="en-US" sz="2400" dirty="0" smtClean="0"/>
              <a:t>心脏病、肿瘤等</a:t>
            </a:r>
            <a:r>
              <a:rPr lang="en-US" altLang="zh-CN" sz="2400" dirty="0" smtClean="0"/>
              <a:t>)</a:t>
            </a:r>
            <a:r>
              <a:rPr lang="zh-CN" altLang="en-US" sz="2400" dirty="0" smtClean="0"/>
              <a:t>但病情稳定的无症状感染者和轻型病例，转诊至</a:t>
            </a:r>
            <a:r>
              <a:rPr lang="zh-CN" altLang="en-US" sz="2400" dirty="0" smtClean="0">
                <a:solidFill>
                  <a:srgbClr val="FF0000"/>
                </a:solidFill>
              </a:rPr>
              <a:t>医联体对应的亚</a:t>
            </a:r>
            <a:r>
              <a:rPr lang="en-US" altLang="zh-CN" sz="2400" dirty="0" smtClean="0">
                <a:solidFill>
                  <a:srgbClr val="FF0000"/>
                </a:solidFill>
              </a:rPr>
              <a:t>(</a:t>
            </a:r>
            <a:r>
              <a:rPr lang="zh-CN" altLang="en-US" sz="2400" dirty="0" smtClean="0">
                <a:solidFill>
                  <a:srgbClr val="FF0000"/>
                </a:solidFill>
              </a:rPr>
              <a:t>准</a:t>
            </a:r>
            <a:r>
              <a:rPr lang="en-US" altLang="zh-CN" sz="2400" dirty="0" smtClean="0">
                <a:solidFill>
                  <a:srgbClr val="FF0000"/>
                </a:solidFill>
              </a:rPr>
              <a:t>)</a:t>
            </a:r>
            <a:r>
              <a:rPr lang="zh-CN" altLang="en-US" sz="2400" dirty="0" smtClean="0">
                <a:solidFill>
                  <a:srgbClr val="FF0000"/>
                </a:solidFill>
              </a:rPr>
              <a:t>定点医院</a:t>
            </a:r>
            <a:r>
              <a:rPr lang="zh-CN" altLang="en-US" sz="2400" dirty="0" smtClean="0"/>
              <a:t>治疗</a:t>
            </a:r>
            <a:r>
              <a:rPr lang="zh-CN" altLang="en-US" sz="2400" dirty="0" smtClean="0"/>
              <a:t>。</a:t>
            </a:r>
            <a:endParaRPr lang="zh-CN" altLang="en-US" sz="2400" dirty="0">
              <a:latin typeface="+mn-ea"/>
              <a:ea typeface="+mn-ea"/>
              <a:cs typeface="+mn-ea"/>
            </a:endParaRPr>
          </a:p>
        </p:txBody>
      </p:sp>
      <p:sp>
        <p:nvSpPr>
          <p:cNvPr id="5" name="文本框 4"/>
          <p:cNvSpPr txBox="1"/>
          <p:nvPr/>
        </p:nvSpPr>
        <p:spPr>
          <a:xfrm>
            <a:off x="2999656" y="908720"/>
            <a:ext cx="6558206" cy="769441"/>
          </a:xfrm>
          <a:prstGeom prst="rect">
            <a:avLst/>
          </a:prstGeom>
          <a:noFill/>
        </p:spPr>
        <p:txBody>
          <a:bodyPr wrap="none" rtlCol="0" anchor="t">
            <a:spAutoFit/>
          </a:bodyPr>
          <a:lstStyle/>
          <a:p>
            <a:r>
              <a:rPr lang="zh-CN" altLang="en-US" sz="4400" u="sng" dirty="0" smtClean="0">
                <a:latin typeface="微软雅黑" panose="020B0503020204020204" charset="-122"/>
                <a:ea typeface="微软雅黑" panose="020B0503020204020204" charset="-122"/>
                <a:sym typeface="+mn-ea"/>
              </a:rPr>
              <a:t>分级</a:t>
            </a:r>
            <a:r>
              <a:rPr lang="zh-CN" altLang="en-US" sz="4400" u="sng" dirty="0" smtClean="0">
                <a:latin typeface="微软雅黑" panose="020B0503020204020204" charset="-122"/>
                <a:ea typeface="微软雅黑" panose="020B0503020204020204" charset="-122"/>
                <a:sym typeface="+mn-ea"/>
              </a:rPr>
              <a:t>分类收</a:t>
            </a:r>
            <a:r>
              <a:rPr lang="zh-CN" altLang="en-US" sz="4400" u="sng" dirty="0" smtClean="0">
                <a:latin typeface="微软雅黑" panose="020B0503020204020204" charset="-122"/>
                <a:ea typeface="微软雅黑" panose="020B0503020204020204" charset="-122"/>
                <a:sym typeface="+mn-ea"/>
              </a:rPr>
              <a:t>治与用药指导 </a:t>
            </a:r>
            <a:endParaRPr lang="zh-CN" altLang="en-US" sz="4400" u="sng" dirty="0">
              <a:latin typeface="微软雅黑" panose="020B0503020204020204" charset="-122"/>
              <a:ea typeface="微软雅黑" panose="020B0503020204020204" charset="-122"/>
              <a:sym typeface="+mn-e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23392" y="1628800"/>
            <a:ext cx="10372844" cy="5078313"/>
          </a:xfrm>
          <a:prstGeom prst="rect">
            <a:avLst/>
          </a:prstGeom>
          <a:noFill/>
        </p:spPr>
        <p:txBody>
          <a:bodyPr wrap="square" rtlCol="0" anchor="t">
            <a:spAutoFit/>
          </a:bodyPr>
          <a:lstStyle/>
          <a:p>
            <a:pPr algn="ctr">
              <a:lnSpc>
                <a:spcPct val="150000"/>
              </a:lnSpc>
            </a:pPr>
            <a:r>
              <a:rPr lang="zh-CN" altLang="en-US" sz="2400" b="1" dirty="0" smtClean="0"/>
              <a:t>福建省新冠病毒感染者</a:t>
            </a:r>
            <a:r>
              <a:rPr lang="zh-CN" altLang="en-US" sz="2400" b="1" dirty="0" smtClean="0">
                <a:solidFill>
                  <a:srgbClr val="FF0000"/>
                </a:solidFill>
              </a:rPr>
              <a:t>分级分类救治</a:t>
            </a:r>
            <a:r>
              <a:rPr lang="zh-CN" altLang="en-US" sz="2400" b="1" dirty="0" smtClean="0"/>
              <a:t>实施方</a:t>
            </a:r>
            <a:r>
              <a:rPr lang="zh-CN" altLang="en-US" sz="2400" b="1" dirty="0" smtClean="0"/>
              <a:t>案</a:t>
            </a:r>
            <a:endParaRPr lang="en-US" altLang="zh-CN" sz="2400" b="1" dirty="0" smtClean="0"/>
          </a:p>
          <a:p>
            <a:pPr algn="ctr">
              <a:lnSpc>
                <a:spcPct val="150000"/>
              </a:lnSpc>
            </a:pPr>
            <a:r>
              <a:rPr lang="zh-CN" altLang="en-US" sz="2400" dirty="0" smtClean="0"/>
              <a:t>（闽应对疫情指挥部综</a:t>
            </a:r>
            <a:r>
              <a:rPr lang="en-US" altLang="zh-CN" sz="2400" dirty="0" smtClean="0"/>
              <a:t>〔2022〕153</a:t>
            </a:r>
            <a:r>
              <a:rPr lang="zh-CN" altLang="en-US" sz="2400" dirty="0" smtClean="0"/>
              <a:t>号闽机发</a:t>
            </a:r>
            <a:r>
              <a:rPr lang="en-US" altLang="zh-CN" sz="2400" dirty="0" smtClean="0"/>
              <a:t>M2778</a:t>
            </a:r>
            <a:r>
              <a:rPr lang="zh-CN" altLang="en-US" sz="2400" dirty="0" smtClean="0"/>
              <a:t>号</a:t>
            </a:r>
            <a:r>
              <a:rPr lang="en-US" altLang="zh-CN" sz="2400" dirty="0" smtClean="0"/>
              <a:t>2022-12-11</a:t>
            </a:r>
            <a:r>
              <a:rPr lang="zh-CN" altLang="en-US" sz="2400" dirty="0" smtClean="0"/>
              <a:t>）</a:t>
            </a:r>
            <a:endParaRPr lang="zh-CN" altLang="en-US" sz="2400" dirty="0" smtClean="0"/>
          </a:p>
          <a:p>
            <a:pPr>
              <a:lnSpc>
                <a:spcPct val="150000"/>
              </a:lnSpc>
            </a:pPr>
            <a:r>
              <a:rPr lang="zh-CN" altLang="en-US" sz="2400" dirty="0" smtClean="0"/>
              <a:t>  </a:t>
            </a:r>
            <a:r>
              <a:rPr lang="en-US" altLang="zh-CN" sz="2400" dirty="0" smtClean="0"/>
              <a:t>3.</a:t>
            </a:r>
            <a:r>
              <a:rPr lang="zh-CN" altLang="en-US" sz="2400" dirty="0" smtClean="0"/>
              <a:t>以新冠肺炎为主要表现的重型、危重型病例和需要进行血液透析的病例，转诊至</a:t>
            </a:r>
            <a:r>
              <a:rPr lang="zh-CN" altLang="en-US" sz="2400" dirty="0" smtClean="0">
                <a:solidFill>
                  <a:srgbClr val="FF0000"/>
                </a:solidFill>
              </a:rPr>
              <a:t>医联体对应的县、市级定点医院</a:t>
            </a:r>
            <a:r>
              <a:rPr lang="zh-CN" altLang="en-US" sz="2400" dirty="0" smtClean="0"/>
              <a:t>集中治疗，其中危重型病例收治于</a:t>
            </a:r>
            <a:r>
              <a:rPr lang="en-US" altLang="zh-CN" sz="2400" dirty="0" smtClean="0"/>
              <a:t>ICU</a:t>
            </a:r>
            <a:r>
              <a:rPr lang="zh-CN" altLang="en-US" sz="2400" dirty="0" smtClean="0"/>
              <a:t>病房，重型病例收治于亚</a:t>
            </a:r>
            <a:r>
              <a:rPr lang="en-US" altLang="zh-CN" sz="2400" dirty="0" smtClean="0"/>
              <a:t>ICU </a:t>
            </a:r>
            <a:r>
              <a:rPr lang="zh-CN" altLang="en-US" sz="2400" dirty="0" smtClean="0"/>
              <a:t>病房，需要血液透析的病例收治于普通病房</a:t>
            </a:r>
            <a:r>
              <a:rPr lang="zh-CN" altLang="en-US" sz="2400" dirty="0" smtClean="0"/>
              <a:t>。</a:t>
            </a:r>
            <a:endParaRPr lang="en-US" altLang="zh-CN" sz="2400" dirty="0" smtClean="0"/>
          </a:p>
          <a:p>
            <a:pPr>
              <a:lnSpc>
                <a:spcPct val="150000"/>
              </a:lnSpc>
            </a:pPr>
            <a:r>
              <a:rPr lang="en-US" altLang="zh-CN" sz="2400" dirty="0" smtClean="0"/>
              <a:t> </a:t>
            </a:r>
            <a:r>
              <a:rPr lang="en-US" altLang="zh-CN" sz="2400" dirty="0" smtClean="0"/>
              <a:t>   4</a:t>
            </a:r>
            <a:r>
              <a:rPr lang="en-US" altLang="zh-CN" sz="2400" dirty="0" smtClean="0"/>
              <a:t>.</a:t>
            </a:r>
            <a:r>
              <a:rPr lang="zh-CN" altLang="en-US" sz="2400" dirty="0" smtClean="0"/>
              <a:t>以基础疾病为主的重型、危重型病例，以及基础疾病超出基层医疗卫生机构、亚</a:t>
            </a:r>
            <a:r>
              <a:rPr lang="en-US" altLang="zh-CN" sz="2400" dirty="0" smtClean="0"/>
              <a:t>(</a:t>
            </a:r>
            <a:r>
              <a:rPr lang="zh-CN" altLang="en-US" sz="2400" dirty="0" smtClean="0"/>
              <a:t>准</a:t>
            </a:r>
            <a:r>
              <a:rPr lang="en-US" altLang="zh-CN" sz="2400" dirty="0" smtClean="0"/>
              <a:t>)</a:t>
            </a:r>
            <a:r>
              <a:rPr lang="zh-CN" altLang="en-US" sz="2400" dirty="0" smtClean="0"/>
              <a:t>定点医院医疗救治能力的，转诊至</a:t>
            </a:r>
            <a:r>
              <a:rPr lang="zh-CN" altLang="en-US" sz="2400" dirty="0" smtClean="0">
                <a:solidFill>
                  <a:srgbClr val="FF0000"/>
                </a:solidFill>
              </a:rPr>
              <a:t>医联体牵头医院</a:t>
            </a:r>
            <a:r>
              <a:rPr lang="zh-CN" altLang="en-US" sz="2400" dirty="0" smtClean="0"/>
              <a:t>治疗，牵头医院不是三级综合医院或能力不满</a:t>
            </a:r>
            <a:r>
              <a:rPr lang="zh-CN" altLang="en-US" sz="2400" dirty="0" smtClean="0"/>
              <a:t>足患</a:t>
            </a:r>
            <a:r>
              <a:rPr lang="zh-CN" altLang="en-US" sz="2400" dirty="0" smtClean="0"/>
              <a:t>者救治需要的，转诊至与医联体建立协作关系的</a:t>
            </a:r>
            <a:r>
              <a:rPr lang="zh-CN" altLang="en-US" sz="2400" dirty="0" smtClean="0">
                <a:solidFill>
                  <a:srgbClr val="FF0000"/>
                </a:solidFill>
              </a:rPr>
              <a:t>三级医院</a:t>
            </a:r>
            <a:r>
              <a:rPr lang="zh-CN" altLang="en-US" sz="2400" dirty="0" smtClean="0"/>
              <a:t>。</a:t>
            </a:r>
            <a:endParaRPr lang="zh-CN" altLang="en-US" sz="2400" dirty="0">
              <a:latin typeface="+mn-ea"/>
              <a:ea typeface="+mn-ea"/>
              <a:cs typeface="+mn-ea"/>
            </a:endParaRPr>
          </a:p>
        </p:txBody>
      </p:sp>
      <p:sp>
        <p:nvSpPr>
          <p:cNvPr id="5" name="文本框 4"/>
          <p:cNvSpPr txBox="1"/>
          <p:nvPr/>
        </p:nvSpPr>
        <p:spPr>
          <a:xfrm>
            <a:off x="2999656" y="908720"/>
            <a:ext cx="6558206" cy="769441"/>
          </a:xfrm>
          <a:prstGeom prst="rect">
            <a:avLst/>
          </a:prstGeom>
          <a:noFill/>
        </p:spPr>
        <p:txBody>
          <a:bodyPr wrap="none" rtlCol="0" anchor="t">
            <a:spAutoFit/>
          </a:bodyPr>
          <a:lstStyle/>
          <a:p>
            <a:r>
              <a:rPr lang="zh-CN" altLang="en-US" sz="4400" u="sng" dirty="0" smtClean="0">
                <a:latin typeface="微软雅黑" panose="020B0503020204020204" charset="-122"/>
                <a:ea typeface="微软雅黑" panose="020B0503020204020204" charset="-122"/>
                <a:sym typeface="+mn-ea"/>
              </a:rPr>
              <a:t>分级</a:t>
            </a:r>
            <a:r>
              <a:rPr lang="zh-CN" altLang="en-US" sz="4400" u="sng" dirty="0" smtClean="0">
                <a:latin typeface="微软雅黑" panose="020B0503020204020204" charset="-122"/>
                <a:ea typeface="微软雅黑" panose="020B0503020204020204" charset="-122"/>
                <a:sym typeface="+mn-ea"/>
              </a:rPr>
              <a:t>分类收</a:t>
            </a:r>
            <a:r>
              <a:rPr lang="zh-CN" altLang="en-US" sz="4400" u="sng" dirty="0" smtClean="0">
                <a:latin typeface="微软雅黑" panose="020B0503020204020204" charset="-122"/>
                <a:ea typeface="微软雅黑" panose="020B0503020204020204" charset="-122"/>
                <a:sym typeface="+mn-ea"/>
              </a:rPr>
              <a:t>治与用药指导 </a:t>
            </a:r>
            <a:endParaRPr lang="zh-CN" altLang="en-US" sz="4400" u="sng" dirty="0">
              <a:latin typeface="微软雅黑" panose="020B0503020204020204" charset="-122"/>
              <a:ea typeface="微软雅黑" panose="020B0503020204020204" charset="-122"/>
              <a:sym typeface="+mn-e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23392" y="1628800"/>
            <a:ext cx="10372844" cy="4524315"/>
          </a:xfrm>
          <a:prstGeom prst="rect">
            <a:avLst/>
          </a:prstGeom>
          <a:noFill/>
        </p:spPr>
        <p:txBody>
          <a:bodyPr wrap="square" rtlCol="0" anchor="t">
            <a:spAutoFit/>
          </a:bodyPr>
          <a:lstStyle/>
          <a:p>
            <a:pPr algn="ctr">
              <a:lnSpc>
                <a:spcPct val="150000"/>
              </a:lnSpc>
            </a:pPr>
            <a:r>
              <a:rPr lang="zh-CN" altLang="en-US" sz="2400" b="1" dirty="0" smtClean="0"/>
              <a:t>福建省新冠病毒感染者</a:t>
            </a:r>
            <a:r>
              <a:rPr lang="zh-CN" altLang="en-US" sz="2400" b="1" dirty="0" smtClean="0">
                <a:solidFill>
                  <a:srgbClr val="FF0000"/>
                </a:solidFill>
              </a:rPr>
              <a:t>分级分类救治</a:t>
            </a:r>
            <a:r>
              <a:rPr lang="zh-CN" altLang="en-US" sz="2400" b="1" dirty="0" smtClean="0"/>
              <a:t>实施方</a:t>
            </a:r>
            <a:r>
              <a:rPr lang="zh-CN" altLang="en-US" sz="2400" b="1" dirty="0" smtClean="0"/>
              <a:t>案</a:t>
            </a:r>
            <a:endParaRPr lang="en-US" altLang="zh-CN" sz="2400" b="1" dirty="0" smtClean="0"/>
          </a:p>
          <a:p>
            <a:pPr algn="ctr">
              <a:lnSpc>
                <a:spcPct val="150000"/>
              </a:lnSpc>
            </a:pPr>
            <a:r>
              <a:rPr lang="zh-CN" altLang="en-US" sz="2400" dirty="0" smtClean="0"/>
              <a:t>（闽应对疫情指挥部综</a:t>
            </a:r>
            <a:r>
              <a:rPr lang="en-US" altLang="zh-CN" sz="2400" dirty="0" smtClean="0"/>
              <a:t>〔2022〕153</a:t>
            </a:r>
            <a:r>
              <a:rPr lang="zh-CN" altLang="en-US" sz="2400" dirty="0" smtClean="0"/>
              <a:t>号闽机发</a:t>
            </a:r>
            <a:r>
              <a:rPr lang="en-US" altLang="zh-CN" sz="2400" dirty="0" smtClean="0"/>
              <a:t>M2778</a:t>
            </a:r>
            <a:r>
              <a:rPr lang="zh-CN" altLang="en-US" sz="2400" dirty="0" smtClean="0"/>
              <a:t>号</a:t>
            </a:r>
            <a:r>
              <a:rPr lang="en-US" altLang="zh-CN" sz="2400" dirty="0" smtClean="0"/>
              <a:t>2022-12-11</a:t>
            </a:r>
            <a:r>
              <a:rPr lang="zh-CN" altLang="en-US" sz="2400" dirty="0" smtClean="0"/>
              <a:t>）</a:t>
            </a:r>
            <a:endParaRPr lang="zh-CN" altLang="en-US" sz="2400" dirty="0" smtClean="0"/>
          </a:p>
          <a:p>
            <a:pPr>
              <a:lnSpc>
                <a:spcPct val="150000"/>
              </a:lnSpc>
            </a:pPr>
            <a:r>
              <a:rPr lang="zh-CN" altLang="en-US" sz="2400" dirty="0" smtClean="0"/>
              <a:t>  </a:t>
            </a:r>
            <a:r>
              <a:rPr lang="en-US" altLang="zh-CN" sz="2400" dirty="0" smtClean="0"/>
              <a:t>(</a:t>
            </a:r>
            <a:r>
              <a:rPr lang="zh-CN" altLang="en-US" sz="2400" dirty="0" smtClean="0"/>
              <a:t>三</a:t>
            </a:r>
            <a:r>
              <a:rPr lang="en-US" altLang="zh-CN" sz="2400" dirty="0" smtClean="0"/>
              <a:t>)</a:t>
            </a:r>
            <a:r>
              <a:rPr lang="zh-CN" altLang="en-US" sz="2400" dirty="0" smtClean="0">
                <a:solidFill>
                  <a:srgbClr val="FF0000"/>
                </a:solidFill>
              </a:rPr>
              <a:t>做好特殊人群医疗服务</a:t>
            </a:r>
            <a:r>
              <a:rPr lang="zh-CN" altLang="en-US" sz="2400" dirty="0" smtClean="0"/>
              <a:t>。各地要针对需要</a:t>
            </a:r>
            <a:r>
              <a:rPr lang="zh-CN" altLang="en-US" sz="2400" dirty="0" smtClean="0">
                <a:solidFill>
                  <a:srgbClr val="FF0000"/>
                </a:solidFill>
              </a:rPr>
              <a:t>血透治疗</a:t>
            </a:r>
            <a:r>
              <a:rPr lang="zh-CN" altLang="en-US" sz="2400" dirty="0" smtClean="0"/>
              <a:t>的新冠病毒阳性感染者制定应急预案。有条件的城市，可以选定 </a:t>
            </a:r>
            <a:r>
              <a:rPr lang="en-US" altLang="zh-CN" sz="2400" dirty="0" smtClean="0"/>
              <a:t>1-2</a:t>
            </a:r>
            <a:r>
              <a:rPr lang="zh-CN" altLang="en-US" sz="2400" dirty="0" smtClean="0"/>
              <a:t>家血透中心作为阳性感染者定点透析治疗中心。无条件的县</a:t>
            </a:r>
            <a:r>
              <a:rPr lang="en-US" altLang="zh-CN" sz="2400" dirty="0" smtClean="0"/>
              <a:t>(</a:t>
            </a:r>
            <a:r>
              <a:rPr lang="zh-CN" altLang="en-US" sz="2400" dirty="0" smtClean="0"/>
              <a:t>市</a:t>
            </a:r>
            <a:r>
              <a:rPr lang="en-US" altLang="zh-CN" sz="2400" dirty="0" smtClean="0"/>
              <a:t>)</a:t>
            </a:r>
            <a:r>
              <a:rPr lang="zh-CN" altLang="en-US" sz="2400" dirty="0" smtClean="0"/>
              <a:t>区医院，在做好通风消毒的情况下，划定相对隔离区域，督促阳性感染者做好防护，同时调整医务人员，错峰安排阳性患者进行血液透析治疗。对其他如</a:t>
            </a:r>
            <a:r>
              <a:rPr lang="zh-CN" altLang="en-US" sz="2400" dirty="0" smtClean="0">
                <a:solidFill>
                  <a:srgbClr val="FF0000"/>
                </a:solidFill>
              </a:rPr>
              <a:t>孕产妇</a:t>
            </a:r>
            <a:r>
              <a:rPr lang="zh-CN" altLang="en-US" sz="2400" dirty="0" smtClean="0"/>
              <a:t>、</a:t>
            </a:r>
            <a:r>
              <a:rPr lang="zh-CN" altLang="en-US" sz="2400" dirty="0" smtClean="0">
                <a:solidFill>
                  <a:srgbClr val="FF0000"/>
                </a:solidFill>
              </a:rPr>
              <a:t>肿瘤放化疗</a:t>
            </a:r>
            <a:r>
              <a:rPr lang="zh-CN" altLang="en-US" sz="2400" dirty="0" smtClean="0"/>
              <a:t>等特殊人群合并阳性感染的，一般安排在原治疗医院继续开展诊疗。</a:t>
            </a:r>
            <a:endParaRPr lang="zh-CN" altLang="en-US" sz="2400" dirty="0">
              <a:latin typeface="+mn-ea"/>
              <a:ea typeface="+mn-ea"/>
              <a:cs typeface="+mn-ea"/>
            </a:endParaRPr>
          </a:p>
        </p:txBody>
      </p:sp>
      <p:sp>
        <p:nvSpPr>
          <p:cNvPr id="5" name="文本框 4"/>
          <p:cNvSpPr txBox="1"/>
          <p:nvPr/>
        </p:nvSpPr>
        <p:spPr>
          <a:xfrm>
            <a:off x="2999656" y="908720"/>
            <a:ext cx="6558206" cy="769441"/>
          </a:xfrm>
          <a:prstGeom prst="rect">
            <a:avLst/>
          </a:prstGeom>
          <a:noFill/>
        </p:spPr>
        <p:txBody>
          <a:bodyPr wrap="none" rtlCol="0" anchor="t">
            <a:spAutoFit/>
          </a:bodyPr>
          <a:lstStyle/>
          <a:p>
            <a:r>
              <a:rPr lang="zh-CN" altLang="en-US" sz="4400" u="sng" dirty="0" smtClean="0">
                <a:latin typeface="微软雅黑" panose="020B0503020204020204" charset="-122"/>
                <a:ea typeface="微软雅黑" panose="020B0503020204020204" charset="-122"/>
                <a:sym typeface="+mn-ea"/>
              </a:rPr>
              <a:t>分级</a:t>
            </a:r>
            <a:r>
              <a:rPr lang="zh-CN" altLang="en-US" sz="4400" u="sng" dirty="0" smtClean="0">
                <a:latin typeface="微软雅黑" panose="020B0503020204020204" charset="-122"/>
                <a:ea typeface="微软雅黑" panose="020B0503020204020204" charset="-122"/>
                <a:sym typeface="+mn-ea"/>
              </a:rPr>
              <a:t>分类收</a:t>
            </a:r>
            <a:r>
              <a:rPr lang="zh-CN" altLang="en-US" sz="4400" u="sng" dirty="0" smtClean="0">
                <a:latin typeface="微软雅黑" panose="020B0503020204020204" charset="-122"/>
                <a:ea typeface="微软雅黑" panose="020B0503020204020204" charset="-122"/>
                <a:sym typeface="+mn-ea"/>
              </a:rPr>
              <a:t>治与用药指导 </a:t>
            </a:r>
            <a:endParaRPr lang="zh-CN" altLang="en-US" sz="4400" u="sng" dirty="0">
              <a:latin typeface="微软雅黑" panose="020B0503020204020204" charset="-122"/>
              <a:ea typeface="微软雅黑" panose="020B0503020204020204" charset="-122"/>
              <a:sym typeface="+mn-e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6870" y="1053465"/>
            <a:ext cx="10972800" cy="774065"/>
          </a:xfrm>
        </p:spPr>
        <p:txBody>
          <a:bodyPr/>
          <a:lstStyle/>
          <a:p>
            <a:r>
              <a:rPr lang="zh-CN" altLang="en-US" b="1" u="sng" dirty="0" smtClean="0">
                <a:latin typeface="微软雅黑" panose="020B0503020204020204" charset="-122"/>
                <a:ea typeface="微软雅黑" panose="020B0503020204020204" charset="-122"/>
                <a:sym typeface="+mn-ea"/>
              </a:rPr>
              <a:t>居 家 治 疗</a:t>
            </a:r>
            <a:endParaRPr lang="zh-CN" altLang="en-US" b="1" u="sng" dirty="0">
              <a:latin typeface="微软雅黑" panose="020B0503020204020204" charset="-122"/>
              <a:ea typeface="微软雅黑" panose="020B0503020204020204" charset="-122"/>
              <a:sym typeface="+mn-ea"/>
            </a:endParaRPr>
          </a:p>
        </p:txBody>
      </p:sp>
      <p:pic>
        <p:nvPicPr>
          <p:cNvPr id="1026" name="Picture 2" descr="C:\Users\Administrator.USER-20190225EH\Desktop\搜狗截图20221214131003.png"/>
          <p:cNvPicPr>
            <a:picLocks noChangeAspect="1" noChangeArrowheads="1"/>
          </p:cNvPicPr>
          <p:nvPr/>
        </p:nvPicPr>
        <p:blipFill>
          <a:blip r:embed="rId2" cstate="print"/>
          <a:srcRect/>
          <a:stretch>
            <a:fillRect/>
          </a:stretch>
        </p:blipFill>
        <p:spPr bwMode="auto">
          <a:xfrm>
            <a:off x="407368" y="1772816"/>
            <a:ext cx="10513168" cy="4581128"/>
          </a:xfrm>
          <a:prstGeom prst="rect">
            <a:avLst/>
          </a:prstGeom>
          <a:noFill/>
        </p:spPr>
      </p:pic>
      <p:sp>
        <p:nvSpPr>
          <p:cNvPr id="6" name="矩形 5"/>
          <p:cNvSpPr/>
          <p:nvPr/>
        </p:nvSpPr>
        <p:spPr>
          <a:xfrm>
            <a:off x="911424" y="6309320"/>
            <a:ext cx="7412607" cy="338554"/>
          </a:xfrm>
          <a:prstGeom prst="rect">
            <a:avLst/>
          </a:prstGeom>
        </p:spPr>
        <p:txBody>
          <a:bodyPr wrap="none">
            <a:spAutoFit/>
          </a:bodyPr>
          <a:lstStyle/>
          <a:p>
            <a:r>
              <a:rPr lang="zh-CN" altLang="en-US" sz="1600" dirty="0" smtClean="0"/>
              <a:t>新冠病毒感染者居家治疗指南，联防联控机制综发</a:t>
            </a:r>
            <a:r>
              <a:rPr lang="en-US" altLang="zh-CN" sz="1600" dirty="0" smtClean="0"/>
              <a:t>〔2022〕117</a:t>
            </a:r>
            <a:r>
              <a:rPr lang="zh-CN" altLang="en-US" sz="1600" dirty="0" smtClean="0"/>
              <a:t>号（</a:t>
            </a:r>
            <a:r>
              <a:rPr lang="en-US" altLang="zh-CN" sz="1600" dirty="0" smtClean="0"/>
              <a:t>2022-12-08</a:t>
            </a:r>
            <a:r>
              <a:rPr lang="zh-CN" altLang="en-US" sz="1600" dirty="0" smtClean="0"/>
              <a:t>）</a:t>
            </a:r>
            <a:endParaRPr lang="zh-CN" altLang="en-US" sz="16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6870" y="1053465"/>
            <a:ext cx="10972800" cy="774065"/>
          </a:xfrm>
        </p:spPr>
        <p:txBody>
          <a:bodyPr/>
          <a:lstStyle/>
          <a:p>
            <a:r>
              <a:rPr lang="zh-CN" altLang="en-US" b="1" u="sng" dirty="0" smtClean="0">
                <a:latin typeface="微软雅黑" panose="020B0503020204020204" charset="-122"/>
                <a:ea typeface="微软雅黑" panose="020B0503020204020204" charset="-122"/>
                <a:sym typeface="+mn-ea"/>
              </a:rPr>
              <a:t>一</a:t>
            </a:r>
            <a:r>
              <a:rPr lang="zh-CN" altLang="en-US" b="1" u="sng" dirty="0">
                <a:latin typeface="微软雅黑" panose="020B0503020204020204" charset="-122"/>
                <a:ea typeface="微软雅黑" panose="020B0503020204020204" charset="-122"/>
                <a:sym typeface="+mn-ea"/>
              </a:rPr>
              <a:t> </a:t>
            </a:r>
            <a:r>
              <a:rPr lang="zh-CN" altLang="en-US" b="1" u="sng" dirty="0" smtClean="0">
                <a:latin typeface="微软雅黑" panose="020B0503020204020204" charset="-122"/>
                <a:ea typeface="微软雅黑" panose="020B0503020204020204" charset="-122"/>
                <a:sym typeface="+mn-ea"/>
              </a:rPr>
              <a:t>般 治 </a:t>
            </a:r>
            <a:r>
              <a:rPr lang="zh-CN" altLang="en-US" b="1" u="sng" dirty="0">
                <a:latin typeface="微软雅黑" panose="020B0503020204020204" charset="-122"/>
                <a:ea typeface="微软雅黑" panose="020B0503020204020204" charset="-122"/>
                <a:sym typeface="+mn-ea"/>
              </a:rPr>
              <a:t>疗</a:t>
            </a:r>
            <a:endParaRPr lang="zh-CN" altLang="en-US" b="1" u="sng" dirty="0"/>
          </a:p>
        </p:txBody>
      </p:sp>
      <p:sp>
        <p:nvSpPr>
          <p:cNvPr id="5" name="文本框 4"/>
          <p:cNvSpPr txBox="1"/>
          <p:nvPr/>
        </p:nvSpPr>
        <p:spPr>
          <a:xfrm>
            <a:off x="862542" y="1772708"/>
            <a:ext cx="10466493" cy="4598182"/>
          </a:xfrm>
          <a:prstGeom prst="rect">
            <a:avLst/>
          </a:prstGeom>
          <a:noFill/>
        </p:spPr>
        <p:txBody>
          <a:bodyPr wrap="square" rtlCol="0">
            <a:spAutoFit/>
          </a:bodyPr>
          <a:lstStyle/>
          <a:p>
            <a:pPr algn="l">
              <a:lnSpc>
                <a:spcPct val="140000"/>
              </a:lnSpc>
              <a:spcBef>
                <a:spcPct val="0"/>
              </a:spcBef>
            </a:pPr>
            <a:endParaRPr lang="zh-CN" altLang="zh-CN" sz="2400" b="1" dirty="0">
              <a:latin typeface="宋体" panose="02010600030101010101" pitchFamily="2" charset="-122"/>
              <a:cs typeface="宋体" panose="02010600030101010101" pitchFamily="2" charset="-122"/>
            </a:endParaRPr>
          </a:p>
          <a:p>
            <a:pPr lvl="1" algn="l">
              <a:lnSpc>
                <a:spcPct val="120000"/>
              </a:lnSpc>
              <a:spcBef>
                <a:spcPct val="0"/>
              </a:spcBef>
            </a:pPr>
            <a:r>
              <a:rPr lang="en-US" altLang="zh-CN" sz="2400" dirty="0">
                <a:latin typeface="宋体" panose="02010600030101010101" pitchFamily="2" charset="-122"/>
                <a:cs typeface="宋体" panose="02010600030101010101" pitchFamily="2" charset="-122"/>
                <a:sym typeface="+mn-ea"/>
              </a:rPr>
              <a:t>1</a:t>
            </a:r>
            <a:r>
              <a:rPr lang="zh-CN" altLang="en-US" sz="2400" dirty="0">
                <a:latin typeface="宋体" panose="02010600030101010101" pitchFamily="2" charset="-122"/>
                <a:cs typeface="宋体" panose="02010600030101010101" pitchFamily="2" charset="-122"/>
                <a:sym typeface="+mn-ea"/>
              </a:rPr>
              <a:t>、</a:t>
            </a:r>
            <a:r>
              <a:rPr lang="zh-CN" altLang="zh-CN" sz="2400" dirty="0">
                <a:latin typeface="宋体" panose="02010600030101010101" pitchFamily="2" charset="-122"/>
                <a:cs typeface="宋体" panose="02010600030101010101" pitchFamily="2" charset="-122"/>
                <a:sym typeface="+mn-ea"/>
              </a:rPr>
              <a:t>卧床休息，支持治疗，保证充分热量；注意水、电解质平衡，维持内环境稳定；</a:t>
            </a:r>
          </a:p>
          <a:p>
            <a:pPr lvl="1" algn="l">
              <a:lnSpc>
                <a:spcPct val="120000"/>
              </a:lnSpc>
              <a:spcBef>
                <a:spcPct val="0"/>
              </a:spcBef>
            </a:pPr>
            <a:r>
              <a:rPr lang="en-US" altLang="zh-CN" sz="2400" dirty="0">
                <a:latin typeface="宋体" panose="02010600030101010101" pitchFamily="2" charset="-122"/>
                <a:cs typeface="宋体" panose="02010600030101010101" pitchFamily="2" charset="-122"/>
                <a:sym typeface="+mn-ea"/>
              </a:rPr>
              <a:t>2</a:t>
            </a:r>
            <a:r>
              <a:rPr lang="zh-CN" altLang="en-US" sz="2400" dirty="0">
                <a:latin typeface="宋体" panose="02010600030101010101" pitchFamily="2" charset="-122"/>
                <a:cs typeface="宋体" panose="02010600030101010101" pitchFamily="2" charset="-122"/>
                <a:sym typeface="+mn-ea"/>
              </a:rPr>
              <a:t>、</a:t>
            </a:r>
            <a:r>
              <a:rPr lang="zh-CN" altLang="zh-CN" sz="2400" dirty="0">
                <a:latin typeface="宋体" panose="02010600030101010101" pitchFamily="2" charset="-122"/>
                <a:cs typeface="宋体" panose="02010600030101010101" pitchFamily="2" charset="-122"/>
                <a:sym typeface="+mn-ea"/>
              </a:rPr>
              <a:t>监测生命体征、特别是静息和活动后的指氧饱和度等。</a:t>
            </a:r>
            <a:endParaRPr lang="zh-CN" altLang="zh-CN" sz="2400" dirty="0">
              <a:latin typeface="宋体" panose="02010600030101010101" pitchFamily="2" charset="-122"/>
              <a:cs typeface="宋体" panose="02010600030101010101" pitchFamily="2" charset="-122"/>
            </a:endParaRPr>
          </a:p>
          <a:p>
            <a:pPr lvl="1" algn="l">
              <a:lnSpc>
                <a:spcPct val="120000"/>
              </a:lnSpc>
              <a:spcBef>
                <a:spcPct val="0"/>
              </a:spcBef>
            </a:pPr>
            <a:r>
              <a:rPr lang="en-US" altLang="zh-CN" sz="2400" dirty="0">
                <a:latin typeface="宋体" panose="02010600030101010101" pitchFamily="2" charset="-122"/>
                <a:cs typeface="宋体" panose="02010600030101010101" pitchFamily="2" charset="-122"/>
                <a:sym typeface="+mn-ea"/>
              </a:rPr>
              <a:t>3</a:t>
            </a:r>
            <a:r>
              <a:rPr lang="zh-CN" altLang="en-US" sz="2400" dirty="0">
                <a:latin typeface="宋体" panose="02010600030101010101" pitchFamily="2" charset="-122"/>
                <a:cs typeface="宋体" panose="02010600030101010101" pitchFamily="2" charset="-122"/>
                <a:sym typeface="+mn-ea"/>
              </a:rPr>
              <a:t>、</a:t>
            </a:r>
            <a:r>
              <a:rPr lang="zh-CN" altLang="zh-CN" sz="2400" dirty="0">
                <a:latin typeface="宋体" panose="02010600030101010101" pitchFamily="2" charset="-122"/>
                <a:cs typeface="宋体" panose="02010600030101010101" pitchFamily="2" charset="-122"/>
                <a:sym typeface="+mn-ea"/>
              </a:rPr>
              <a:t>根据病情监测血常规、尿常规、</a:t>
            </a:r>
            <a:r>
              <a:rPr lang="en-US" altLang="zh-CN" sz="2400" dirty="0">
                <a:latin typeface="宋体" panose="02010600030101010101" pitchFamily="2" charset="-122"/>
                <a:cs typeface="宋体" panose="02010600030101010101" pitchFamily="2" charset="-122"/>
                <a:sym typeface="+mn-ea"/>
              </a:rPr>
              <a:t>C-</a:t>
            </a:r>
            <a:r>
              <a:rPr lang="zh-CN" altLang="zh-CN" sz="2400" dirty="0">
                <a:latin typeface="宋体" panose="02010600030101010101" pitchFamily="2" charset="-122"/>
                <a:cs typeface="宋体" panose="02010600030101010101" pitchFamily="2" charset="-122"/>
                <a:sym typeface="+mn-ea"/>
              </a:rPr>
              <a:t>反应</a:t>
            </a:r>
            <a:r>
              <a:rPr lang="zh-CN" altLang="zh-CN" sz="2400" dirty="0" smtClean="0">
                <a:latin typeface="宋体" panose="02010600030101010101" pitchFamily="2" charset="-122"/>
                <a:cs typeface="宋体" panose="02010600030101010101" pitchFamily="2" charset="-122"/>
                <a:sym typeface="+mn-ea"/>
              </a:rPr>
              <a:t>蛋、</a:t>
            </a:r>
            <a:r>
              <a:rPr lang="zh-CN" altLang="zh-CN" sz="2400" dirty="0">
                <a:latin typeface="宋体" panose="02010600030101010101" pitchFamily="2" charset="-122"/>
                <a:cs typeface="宋体" panose="02010600030101010101" pitchFamily="2" charset="-122"/>
                <a:sym typeface="+mn-ea"/>
              </a:rPr>
              <a:t>生化指标（肝酶、心肌酶、肾功能等）、凝血功能、动脉血气分析，胸部影像学</a:t>
            </a:r>
            <a:r>
              <a:rPr lang="zh-CN" altLang="zh-CN" sz="2400" dirty="0" smtClean="0">
                <a:latin typeface="宋体" panose="02010600030101010101" pitchFamily="2" charset="-122"/>
                <a:cs typeface="宋体" panose="02010600030101010101" pitchFamily="2" charset="-122"/>
                <a:sym typeface="+mn-ea"/>
              </a:rPr>
              <a:t>。</a:t>
            </a:r>
            <a:r>
              <a:rPr lang="zh-CN" altLang="en-US" sz="2400" dirty="0" smtClean="0">
                <a:latin typeface="宋体" panose="02010600030101010101" pitchFamily="2" charset="-122"/>
                <a:cs typeface="宋体" panose="02010600030101010101" pitchFamily="2" charset="-122"/>
              </a:rPr>
              <a:t>有</a:t>
            </a:r>
            <a:r>
              <a:rPr lang="zh-CN" altLang="en-US" sz="2400" dirty="0">
                <a:latin typeface="宋体" panose="02010600030101010101" pitchFamily="2" charset="-122"/>
                <a:cs typeface="宋体" panose="02010600030101010101" pitchFamily="2" charset="-122"/>
              </a:rPr>
              <a:t>条件者进行炎症因子检测。</a:t>
            </a:r>
          </a:p>
          <a:p>
            <a:pPr algn="l">
              <a:lnSpc>
                <a:spcPct val="120000"/>
              </a:lnSpc>
              <a:spcBef>
                <a:spcPct val="0"/>
              </a:spcBef>
            </a:pPr>
            <a:r>
              <a:rPr lang="en-US" altLang="zh-CN" sz="2400" dirty="0">
                <a:latin typeface="宋体" panose="02010600030101010101" pitchFamily="2" charset="-122"/>
                <a:cs typeface="宋体" panose="02010600030101010101" pitchFamily="2" charset="-122"/>
                <a:sym typeface="+mn-ea"/>
              </a:rPr>
              <a:t>   4</a:t>
            </a:r>
            <a:r>
              <a:rPr lang="zh-CN" altLang="en-US" sz="2400" b="1" dirty="0">
                <a:latin typeface="宋体" panose="02010600030101010101" pitchFamily="2" charset="-122"/>
                <a:cs typeface="宋体" panose="02010600030101010101" pitchFamily="2" charset="-122"/>
                <a:sym typeface="+mn-ea"/>
              </a:rPr>
              <a:t>、</a:t>
            </a:r>
            <a:r>
              <a:rPr lang="zh-CN" altLang="zh-CN" sz="2400" dirty="0">
                <a:latin typeface="宋体" panose="02010600030101010101" pitchFamily="2" charset="-122"/>
                <a:cs typeface="宋体" panose="02010600030101010101" pitchFamily="2" charset="-122"/>
                <a:sym typeface="+mn-ea"/>
              </a:rPr>
              <a:t>及时氧疗</a:t>
            </a:r>
            <a:r>
              <a:rPr lang="zh-CN" altLang="en-US" sz="2400" dirty="0">
                <a:latin typeface="宋体" panose="02010600030101010101" pitchFamily="2" charset="-122"/>
                <a:cs typeface="宋体" panose="02010600030101010101" pitchFamily="2" charset="-122"/>
                <a:sym typeface="+mn-ea"/>
              </a:rPr>
              <a:t>：</a:t>
            </a:r>
            <a:r>
              <a:rPr lang="zh-CN" altLang="zh-CN" sz="2400" dirty="0">
                <a:latin typeface="宋体" panose="02010600030101010101" pitchFamily="2" charset="-122"/>
                <a:cs typeface="宋体" panose="02010600030101010101" pitchFamily="2" charset="-122"/>
                <a:sym typeface="+mn-ea"/>
              </a:rPr>
              <a:t>包括鼻导管、面罩给氧，必要时经鼻高流量氧疗。</a:t>
            </a:r>
          </a:p>
          <a:p>
            <a:pPr algn="l">
              <a:lnSpc>
                <a:spcPct val="120000"/>
              </a:lnSpc>
              <a:spcBef>
                <a:spcPct val="0"/>
              </a:spcBef>
            </a:pPr>
            <a:r>
              <a:rPr lang="en-US" altLang="zh-CN" sz="2400" dirty="0">
                <a:latin typeface="宋体" panose="02010600030101010101" pitchFamily="2" charset="-122"/>
                <a:cs typeface="宋体" panose="02010600030101010101" pitchFamily="2" charset="-122"/>
                <a:sym typeface="+mn-ea"/>
              </a:rPr>
              <a:t>   5</a:t>
            </a:r>
            <a:r>
              <a:rPr lang="zh-CN" altLang="en-US" sz="2400" dirty="0">
                <a:latin typeface="宋体" panose="02010600030101010101" pitchFamily="2" charset="-122"/>
                <a:cs typeface="宋体" panose="02010600030101010101" pitchFamily="2" charset="-122"/>
                <a:sym typeface="+mn-ea"/>
              </a:rPr>
              <a:t>、</a:t>
            </a:r>
            <a:r>
              <a:rPr lang="zh-CN" altLang="zh-CN" sz="2400" dirty="0">
                <a:latin typeface="宋体" panose="02010600030101010101" pitchFamily="2" charset="-122"/>
                <a:cs typeface="宋体" panose="02010600030101010101" pitchFamily="2" charset="-122"/>
                <a:sym typeface="+mn-ea"/>
              </a:rPr>
              <a:t>抗菌药物治疗：避免盲目或不恰当使用抗菌药物，</a:t>
            </a:r>
            <a:r>
              <a:rPr lang="zh-CN" altLang="en-US" sz="2400" dirty="0">
                <a:latin typeface="宋体" panose="02010600030101010101" pitchFamily="2" charset="-122"/>
                <a:cs typeface="宋体" panose="02010600030101010101" pitchFamily="2" charset="-122"/>
                <a:sym typeface="+mn-ea"/>
              </a:rPr>
              <a:t>尤其是联合使用广谱抗菌药物。</a:t>
            </a:r>
            <a:endParaRPr lang="zh-CN" altLang="en-US" sz="2400" dirty="0">
              <a:latin typeface="宋体" panose="02010600030101010101" pitchFamily="2" charset="-122"/>
              <a:cs typeface="宋体" panose="02010600030101010101" pitchFamily="2"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a:spLocks noGrp="1"/>
          </p:cNvSpPr>
          <p:nvPr/>
        </p:nvSpPr>
        <p:spPr>
          <a:xfrm>
            <a:off x="1055440" y="1340768"/>
            <a:ext cx="10852237" cy="441964"/>
          </a:xfrm>
          <a:prstGeom prst="rect">
            <a:avLst/>
          </a:prstGeom>
        </p:spPr>
        <p:txBody>
          <a:bodyPr vert="horz" wrap="square" lIns="91440" tIns="45720" rIns="91440" bIns="45720" rtlCol="0" anchor="ctr" anchorCtr="0">
            <a:noAutofit/>
          </a:bodyPr>
          <a:lstStyle/>
          <a:p>
            <a:pPr lvl="0" algn="l" defTabSz="1218565">
              <a:buClrTx/>
              <a:buSzTx/>
              <a:buFontTx/>
            </a:pPr>
            <a:r>
              <a:rPr lang="zh-CN" altLang="en-US" sz="4000" b="1" u="sng" baseline="30000" dirty="0">
                <a:latin typeface="微软雅黑" panose="020B0503020204020204" charset="-122"/>
                <a:ea typeface="微软雅黑" panose="020B0503020204020204" charset="-122"/>
                <a:cs typeface="微软雅黑" panose="020B0503020204020204" charset="-122"/>
                <a:sym typeface="+mn-ea"/>
              </a:rPr>
              <a:t>中国指南推荐：抗病毒治疗是轻中度患者的重要治疗手段</a:t>
            </a:r>
          </a:p>
        </p:txBody>
      </p:sp>
      <p:graphicFrame>
        <p:nvGraphicFramePr>
          <p:cNvPr id="13" name="表格 12"/>
          <p:cNvGraphicFramePr/>
          <p:nvPr>
            <p:custDataLst>
              <p:tags r:id="rId1"/>
            </p:custDataLst>
          </p:nvPr>
        </p:nvGraphicFramePr>
        <p:xfrm>
          <a:off x="335360" y="2492896"/>
          <a:ext cx="11109960" cy="2543175"/>
        </p:xfrm>
        <a:graphic>
          <a:graphicData uri="http://schemas.openxmlformats.org/drawingml/2006/table">
            <a:tbl>
              <a:tblPr firstRow="1" bandRow="1"/>
              <a:tblGrid>
                <a:gridCol w="2777490"/>
                <a:gridCol w="2777490"/>
                <a:gridCol w="2777490"/>
                <a:gridCol w="2777490"/>
              </a:tblGrid>
              <a:tr h="304800">
                <a:tc>
                  <a:txBody>
                    <a:bodyPr/>
                    <a:lstStyle/>
                    <a:p>
                      <a:pPr algn="ctr">
                        <a:buNone/>
                      </a:pPr>
                      <a:r>
                        <a:rPr lang="zh-CN" altLang="en-US" sz="1600" b="1" dirty="0">
                          <a:solidFill>
                            <a:srgbClr val="FFFFFF"/>
                          </a:solidFill>
                          <a:latin typeface="微软雅黑" panose="020B0503020204020204" charset="-122"/>
                          <a:ea typeface="微软雅黑" panose="020B0503020204020204" charset="-122"/>
                        </a:rPr>
                        <a:t>轻型</a:t>
                      </a:r>
                    </a:p>
                  </a:txBody>
                  <a:tcPr anchor="ctr">
                    <a:lnL w="19050" cap="rnd">
                      <a:solidFill>
                        <a:srgbClr val="03A9F5"/>
                      </a:solidFill>
                      <a:prstDash val="solid"/>
                    </a:lnL>
                    <a:lnR w="3175">
                      <a:solidFill>
                        <a:srgbClr val="FFFFFF"/>
                      </a:solidFill>
                      <a:prstDash val="dot"/>
                    </a:lnR>
                    <a:lnT w="19050" cap="rnd">
                      <a:solidFill>
                        <a:srgbClr val="03A9F5"/>
                      </a:solidFill>
                      <a:prstDash val="solid"/>
                    </a:lnT>
                    <a:lnB w="19050">
                      <a:solidFill>
                        <a:srgbClr val="03A9F5"/>
                      </a:solidFill>
                      <a:prstDash val="solid"/>
                    </a:lnB>
                    <a:solidFill>
                      <a:srgbClr val="03A9F5"/>
                    </a:solidFill>
                  </a:tcPr>
                </a:tc>
                <a:tc>
                  <a:txBody>
                    <a:bodyPr/>
                    <a:lstStyle/>
                    <a:p>
                      <a:pPr algn="ctr">
                        <a:buNone/>
                      </a:pPr>
                      <a:r>
                        <a:rPr lang="zh-CN" altLang="en-US" sz="1600" b="1">
                          <a:solidFill>
                            <a:srgbClr val="FFFFFF"/>
                          </a:solidFill>
                          <a:latin typeface="微软雅黑" panose="020B0503020204020204" charset="-122"/>
                          <a:ea typeface="微软雅黑" panose="020B0503020204020204" charset="-122"/>
                          <a:sym typeface="+mn-ea"/>
                        </a:rPr>
                        <a:t>普通型</a:t>
                      </a:r>
                    </a:p>
                  </a:txBody>
                  <a:tcPr anchor="ctr">
                    <a:lnL w="3175">
                      <a:solidFill>
                        <a:srgbClr val="FFFFFF"/>
                      </a:solidFill>
                      <a:prstDash val="dot"/>
                    </a:lnL>
                    <a:lnR w="3175">
                      <a:solidFill>
                        <a:srgbClr val="FFFFFF"/>
                      </a:solidFill>
                      <a:prstDash val="dot"/>
                    </a:lnR>
                    <a:lnT w="19050" cap="rnd">
                      <a:solidFill>
                        <a:srgbClr val="03A9F5"/>
                      </a:solidFill>
                      <a:prstDash val="solid"/>
                    </a:lnT>
                    <a:lnB w="19050">
                      <a:solidFill>
                        <a:srgbClr val="03A9F5"/>
                      </a:solidFill>
                      <a:prstDash val="solid"/>
                    </a:lnB>
                    <a:solidFill>
                      <a:srgbClr val="03A9F5"/>
                    </a:solidFill>
                  </a:tcPr>
                </a:tc>
                <a:tc>
                  <a:txBody>
                    <a:bodyPr/>
                    <a:lstStyle/>
                    <a:p>
                      <a:pPr algn="ctr">
                        <a:buNone/>
                      </a:pPr>
                      <a:r>
                        <a:rPr lang="zh-CN" altLang="en-US" sz="1600" b="1">
                          <a:solidFill>
                            <a:srgbClr val="FFFFFF"/>
                          </a:solidFill>
                          <a:latin typeface="微软雅黑" panose="020B0503020204020204" charset="-122"/>
                          <a:ea typeface="微软雅黑" panose="020B0503020204020204" charset="-122"/>
                        </a:rPr>
                        <a:t>重型</a:t>
                      </a:r>
                    </a:p>
                  </a:txBody>
                  <a:tcPr anchor="ctr">
                    <a:lnL w="3175">
                      <a:solidFill>
                        <a:srgbClr val="FFFFFF"/>
                      </a:solidFill>
                      <a:prstDash val="dot"/>
                    </a:lnL>
                    <a:lnR w="3175">
                      <a:solidFill>
                        <a:srgbClr val="FFFFFF"/>
                      </a:solidFill>
                      <a:prstDash val="dot"/>
                    </a:lnR>
                    <a:lnT w="19050" cap="rnd">
                      <a:solidFill>
                        <a:srgbClr val="03A9F5"/>
                      </a:solidFill>
                      <a:prstDash val="solid"/>
                    </a:lnT>
                    <a:lnB w="19050">
                      <a:solidFill>
                        <a:srgbClr val="03A9F5"/>
                      </a:solidFill>
                      <a:prstDash val="solid"/>
                    </a:lnB>
                    <a:solidFill>
                      <a:srgbClr val="03A9F5"/>
                    </a:solidFill>
                  </a:tcPr>
                </a:tc>
                <a:tc>
                  <a:txBody>
                    <a:bodyPr/>
                    <a:lstStyle/>
                    <a:p>
                      <a:pPr algn="ctr">
                        <a:buNone/>
                      </a:pPr>
                      <a:r>
                        <a:rPr lang="zh-CN" altLang="en-US" sz="1600" b="1">
                          <a:solidFill>
                            <a:srgbClr val="FFFFFF"/>
                          </a:solidFill>
                          <a:latin typeface="微软雅黑" panose="020B0503020204020204" charset="-122"/>
                          <a:ea typeface="微软雅黑" panose="020B0503020204020204" charset="-122"/>
                          <a:sym typeface="+mn-ea"/>
                        </a:rPr>
                        <a:t>危</a:t>
                      </a:r>
                      <a:r>
                        <a:rPr lang="zh-CN" altLang="en-US" sz="1600" b="1">
                          <a:solidFill>
                            <a:srgbClr val="FFFFFF"/>
                          </a:solidFill>
                          <a:latin typeface="微软雅黑" panose="020B0503020204020204" charset="-122"/>
                          <a:ea typeface="微软雅黑" panose="020B0503020204020204" charset="-122"/>
                        </a:rPr>
                        <a:t>重型</a:t>
                      </a:r>
                    </a:p>
                  </a:txBody>
                  <a:tcPr anchor="ctr">
                    <a:lnL w="3175">
                      <a:solidFill>
                        <a:srgbClr val="FFFFFF"/>
                      </a:solidFill>
                      <a:prstDash val="dot"/>
                    </a:lnL>
                    <a:lnR w="19050" cap="rnd">
                      <a:solidFill>
                        <a:srgbClr val="03A9F5"/>
                      </a:solidFill>
                      <a:prstDash val="solid"/>
                    </a:lnR>
                    <a:lnT w="19050" cap="rnd">
                      <a:solidFill>
                        <a:srgbClr val="03A9F5"/>
                      </a:solidFill>
                      <a:prstDash val="solid"/>
                    </a:lnT>
                    <a:lnB w="19050">
                      <a:solidFill>
                        <a:srgbClr val="03A9F5"/>
                      </a:solidFill>
                      <a:prstDash val="solid"/>
                    </a:lnB>
                    <a:solidFill>
                      <a:srgbClr val="03A9F5"/>
                    </a:solidFill>
                  </a:tcPr>
                </a:tc>
              </a:tr>
              <a:tr h="2207895">
                <a:tc>
                  <a:txBody>
                    <a:bodyPr/>
                    <a:lstStyle/>
                    <a:p>
                      <a:pPr marL="171450" indent="-171450">
                        <a:buFont typeface="Arial" panose="020B0604020202020204" pitchFamily="34" charset="0"/>
                        <a:buChar char="•"/>
                      </a:pPr>
                      <a:r>
                        <a:rPr lang="zh-CN" altLang="en-US" sz="1400">
                          <a:solidFill>
                            <a:srgbClr val="404040"/>
                          </a:solidFill>
                          <a:latin typeface="微软雅黑" panose="020B0503020204020204" charset="-122"/>
                          <a:ea typeface="微软雅黑" panose="020B0503020204020204" charset="-122"/>
                          <a:sym typeface="+mn-ea"/>
                        </a:rPr>
                        <a:t>临床症状轻微</a:t>
                      </a:r>
                      <a:endParaRPr lang="zh-CN" altLang="en-US" sz="1400">
                        <a:solidFill>
                          <a:srgbClr val="404040"/>
                        </a:solidFill>
                        <a:latin typeface="微软雅黑" panose="020B0503020204020204" charset="-122"/>
                        <a:ea typeface="微软雅黑" panose="020B0503020204020204" charset="-122"/>
                      </a:endParaRPr>
                    </a:p>
                    <a:p>
                      <a:pPr marL="171450" indent="-171450">
                        <a:buFont typeface="Arial" panose="020B0604020202020204" pitchFamily="34" charset="0"/>
                        <a:buChar char="•"/>
                      </a:pPr>
                      <a:r>
                        <a:rPr lang="zh-CN" altLang="en-US" sz="1400">
                          <a:solidFill>
                            <a:srgbClr val="404040"/>
                          </a:solidFill>
                          <a:latin typeface="微软雅黑" panose="020B0503020204020204" charset="-122"/>
                          <a:ea typeface="微软雅黑" panose="020B0503020204020204" charset="-122"/>
                          <a:sym typeface="+mn-ea"/>
                        </a:rPr>
                        <a:t>影像学未见肺炎表现</a:t>
                      </a:r>
                      <a:endParaRPr lang="zh-CN" altLang="en-US" sz="1400">
                        <a:solidFill>
                          <a:srgbClr val="404040"/>
                        </a:solidFill>
                        <a:latin typeface="微软雅黑" panose="020B0503020204020204" charset="-122"/>
                        <a:ea typeface="微软雅黑" panose="020B0503020204020204" charset="-122"/>
                      </a:endParaRPr>
                    </a:p>
                    <a:p>
                      <a:pPr marL="171450" indent="-171450" algn="l">
                        <a:buClrTx/>
                        <a:buSzTx/>
                        <a:buFont typeface="Arial" panose="020B0604020202020204" pitchFamily="34" charset="0"/>
                        <a:buChar char="•"/>
                      </a:pPr>
                      <a:endParaRPr lang="zh-CN" altLang="en-US" sz="1400">
                        <a:solidFill>
                          <a:srgbClr val="404040"/>
                        </a:solidFill>
                        <a:latin typeface="微软雅黑" panose="020B0503020204020204" charset="-122"/>
                        <a:ea typeface="微软雅黑" panose="020B0503020204020204" charset="-122"/>
                      </a:endParaRPr>
                    </a:p>
                  </a:txBody>
                  <a:tcPr marL="71755" anchor="ctr">
                    <a:lnL w="19050" cap="rnd">
                      <a:solidFill>
                        <a:srgbClr val="03A9F5"/>
                      </a:solidFill>
                      <a:prstDash val="solid"/>
                    </a:lnL>
                    <a:lnR w="3175">
                      <a:solidFill>
                        <a:srgbClr val="03A9F5"/>
                      </a:solidFill>
                      <a:prstDash val="dot"/>
                    </a:lnR>
                    <a:lnT w="19050">
                      <a:solidFill>
                        <a:srgbClr val="03A9F5"/>
                      </a:solidFill>
                      <a:prstDash val="solid"/>
                    </a:lnT>
                    <a:lnB w="19050" cap="rnd">
                      <a:solidFill>
                        <a:srgbClr val="03A9F5"/>
                      </a:solidFill>
                      <a:prstDash val="solid"/>
                    </a:lnB>
                    <a:solidFill>
                      <a:srgbClr val="F2F2F2"/>
                    </a:solidFill>
                  </a:tcPr>
                </a:tc>
                <a:tc>
                  <a:txBody>
                    <a:bodyPr/>
                    <a:lstStyle/>
                    <a:p>
                      <a:pPr marL="171450" indent="-171450" algn="l">
                        <a:buClrTx/>
                        <a:buSzTx/>
                        <a:buFont typeface="Arial" panose="020B0604020202020204" pitchFamily="34" charset="0"/>
                        <a:buChar char="•"/>
                      </a:pPr>
                      <a:r>
                        <a:rPr lang="zh-CN" altLang="en-US" sz="1400" dirty="0">
                          <a:solidFill>
                            <a:srgbClr val="404040"/>
                          </a:solidFill>
                          <a:latin typeface="微软雅黑" panose="020B0503020204020204" charset="-122"/>
                          <a:ea typeface="微软雅黑" panose="020B0503020204020204" charset="-122"/>
                          <a:sym typeface="+mn-ea"/>
                        </a:rPr>
                        <a:t>具有上述临床表现</a:t>
                      </a:r>
                      <a:endParaRPr lang="zh-CN" altLang="en-US" sz="1400" dirty="0">
                        <a:solidFill>
                          <a:srgbClr val="404040"/>
                        </a:solidFill>
                        <a:latin typeface="微软雅黑" panose="020B0503020204020204" charset="-122"/>
                        <a:ea typeface="微软雅黑" panose="020B0503020204020204" charset="-122"/>
                      </a:endParaRPr>
                    </a:p>
                    <a:p>
                      <a:pPr marL="171450" indent="-171450" algn="l">
                        <a:buClrTx/>
                        <a:buSzTx/>
                        <a:buFont typeface="Arial" panose="020B0604020202020204" pitchFamily="34" charset="0"/>
                        <a:buChar char="•"/>
                      </a:pPr>
                      <a:r>
                        <a:rPr lang="zh-CN" altLang="en-US" sz="1400" dirty="0">
                          <a:solidFill>
                            <a:srgbClr val="404040"/>
                          </a:solidFill>
                          <a:latin typeface="微软雅黑" panose="020B0503020204020204" charset="-122"/>
                          <a:ea typeface="微软雅黑" panose="020B0503020204020204" charset="-122"/>
                          <a:sym typeface="+mn-ea"/>
                        </a:rPr>
                        <a:t>影像学可见肺炎表现</a:t>
                      </a:r>
                      <a:endParaRPr lang="zh-CN" altLang="en-US" sz="1400" dirty="0">
                        <a:solidFill>
                          <a:srgbClr val="404040"/>
                        </a:solidFill>
                        <a:latin typeface="微软雅黑" panose="020B0503020204020204" charset="-122"/>
                        <a:ea typeface="微软雅黑" panose="020B0503020204020204" charset="-122"/>
                      </a:endParaRPr>
                    </a:p>
                    <a:p>
                      <a:pPr marL="171450" indent="-171450">
                        <a:buFont typeface="Arial" panose="020B0604020202020204" pitchFamily="34" charset="0"/>
                        <a:buChar char="•"/>
                      </a:pPr>
                      <a:endParaRPr lang="zh-CN" altLang="en-US" sz="1400" dirty="0">
                        <a:solidFill>
                          <a:srgbClr val="404040"/>
                        </a:solidFill>
                        <a:latin typeface="微软雅黑" panose="020B0503020204020204" charset="-122"/>
                        <a:ea typeface="微软雅黑" panose="020B0503020204020204" charset="-122"/>
                      </a:endParaRPr>
                    </a:p>
                    <a:p>
                      <a:pPr marL="171450" indent="-171450" algn="l">
                        <a:buClrTx/>
                        <a:buSzTx/>
                        <a:buFont typeface="Arial" panose="020B0604020202020204" pitchFamily="34" charset="0"/>
                        <a:buChar char="•"/>
                      </a:pPr>
                      <a:endParaRPr lang="zh-CN" altLang="en-US" sz="1400" dirty="0">
                        <a:solidFill>
                          <a:srgbClr val="404040"/>
                        </a:solidFill>
                        <a:latin typeface="微软雅黑" panose="020B0503020204020204" charset="-122"/>
                        <a:ea typeface="微软雅黑" panose="020B0503020204020204" charset="-122"/>
                      </a:endParaRPr>
                    </a:p>
                  </a:txBody>
                  <a:tcPr marL="71755" anchor="ctr">
                    <a:lnL w="3175">
                      <a:solidFill>
                        <a:srgbClr val="03A9F5"/>
                      </a:solidFill>
                      <a:prstDash val="dot"/>
                    </a:lnL>
                    <a:lnR w="3175">
                      <a:solidFill>
                        <a:srgbClr val="03A9F5"/>
                      </a:solidFill>
                      <a:prstDash val="dot"/>
                    </a:lnR>
                    <a:lnT w="19050">
                      <a:solidFill>
                        <a:srgbClr val="03A9F5"/>
                      </a:solidFill>
                      <a:prstDash val="solid"/>
                    </a:lnT>
                    <a:lnB w="19050" cap="rnd">
                      <a:solidFill>
                        <a:srgbClr val="03A9F5"/>
                      </a:solidFill>
                      <a:prstDash val="solid"/>
                    </a:lnB>
                    <a:solidFill>
                      <a:srgbClr val="F2F2F2"/>
                    </a:solidFill>
                  </a:tcPr>
                </a:tc>
                <a:tc>
                  <a:txBody>
                    <a:bodyPr/>
                    <a:lstStyle/>
                    <a:p>
                      <a:pPr indent="0" algn="l">
                        <a:buClrTx/>
                        <a:buSzTx/>
                        <a:buFont typeface="Arial" panose="020B0604020202020204" pitchFamily="34" charset="0"/>
                        <a:buNone/>
                      </a:pPr>
                      <a:r>
                        <a:rPr lang="zh-CN" altLang="en-US" sz="1400" dirty="0">
                          <a:solidFill>
                            <a:srgbClr val="404040"/>
                          </a:solidFill>
                          <a:latin typeface="微软雅黑" panose="020B0503020204020204" charset="-122"/>
                          <a:ea typeface="微软雅黑" panose="020B0503020204020204" charset="-122"/>
                          <a:sym typeface="+mn-ea"/>
                        </a:rPr>
                        <a:t>成人</a:t>
                      </a:r>
                      <a:endParaRPr lang="zh-CN" altLang="en-US" sz="1400" dirty="0">
                        <a:solidFill>
                          <a:srgbClr val="404040"/>
                        </a:solidFill>
                        <a:latin typeface="微软雅黑" panose="020B0503020204020204" charset="-122"/>
                        <a:ea typeface="微软雅黑" panose="020B0503020204020204" charset="-122"/>
                      </a:endParaRPr>
                    </a:p>
                    <a:p>
                      <a:pPr marL="171450" indent="-171450" algn="l">
                        <a:buClrTx/>
                        <a:buSzTx/>
                        <a:buFont typeface="Arial" panose="020B0604020202020204" pitchFamily="34" charset="0"/>
                        <a:buChar char="•"/>
                      </a:pPr>
                      <a:r>
                        <a:rPr lang="zh-CN" altLang="en-US" sz="1400" dirty="0">
                          <a:solidFill>
                            <a:srgbClr val="404040"/>
                          </a:solidFill>
                          <a:latin typeface="微软雅黑" panose="020B0503020204020204" charset="-122"/>
                          <a:ea typeface="微软雅黑" panose="020B0503020204020204" charset="-122"/>
                        </a:rPr>
                        <a:t>出现气促，RR≥30 次/分；</a:t>
                      </a:r>
                    </a:p>
                    <a:p>
                      <a:pPr marL="171450" indent="-171450" algn="l">
                        <a:buClrTx/>
                        <a:buSzTx/>
                        <a:buFont typeface="Arial" panose="020B0604020202020204" pitchFamily="34" charset="0"/>
                        <a:buChar char="•"/>
                      </a:pPr>
                      <a:r>
                        <a:rPr lang="zh-CN" altLang="en-US" sz="1400" dirty="0">
                          <a:solidFill>
                            <a:srgbClr val="404040"/>
                          </a:solidFill>
                          <a:latin typeface="微软雅黑" panose="020B0503020204020204" charset="-122"/>
                          <a:ea typeface="微软雅黑" panose="020B0503020204020204" charset="-122"/>
                        </a:rPr>
                        <a:t> 静息状态下，吸空气时指氧饱和度≤93%；</a:t>
                      </a:r>
                    </a:p>
                    <a:p>
                      <a:pPr marL="171450" indent="-171450" algn="l">
                        <a:buClrTx/>
                        <a:buSzTx/>
                        <a:buFont typeface="Arial" panose="020B0604020202020204" pitchFamily="34" charset="0"/>
                        <a:buChar char="•"/>
                      </a:pPr>
                      <a:r>
                        <a:rPr lang="zh-CN" altLang="en-US" sz="1400" dirty="0">
                          <a:solidFill>
                            <a:srgbClr val="404040"/>
                          </a:solidFill>
                          <a:latin typeface="微软雅黑" panose="020B0503020204020204" charset="-122"/>
                          <a:ea typeface="微软雅黑" panose="020B0503020204020204" charset="-122"/>
                        </a:rPr>
                        <a:t> 动脉血氧分压/吸氧浓度≤300mmHg </a:t>
                      </a:r>
                    </a:p>
                    <a:p>
                      <a:pPr marL="171450" indent="-171450" algn="l">
                        <a:buClrTx/>
                        <a:buSzTx/>
                        <a:buFont typeface="Arial" panose="020B0604020202020204" pitchFamily="34" charset="0"/>
                        <a:buChar char="•"/>
                      </a:pPr>
                      <a:r>
                        <a:rPr lang="zh-CN" altLang="en-US" sz="1400" dirty="0">
                          <a:solidFill>
                            <a:srgbClr val="404040"/>
                          </a:solidFill>
                          <a:latin typeface="微软雅黑" panose="020B0503020204020204" charset="-122"/>
                          <a:ea typeface="微软雅黑" panose="020B0503020204020204" charset="-122"/>
                        </a:rPr>
                        <a:t> 临床症状进行性加重，肺部影像学显示 24</a:t>
                      </a:r>
                      <a:r>
                        <a:rPr lang="en-US" altLang="zh-CN" sz="1400" dirty="0">
                          <a:solidFill>
                            <a:srgbClr val="404040"/>
                          </a:solidFill>
                          <a:latin typeface="微软雅黑" panose="020B0503020204020204" charset="-122"/>
                          <a:ea typeface="微软雅黑" panose="020B0503020204020204" charset="-122"/>
                        </a:rPr>
                        <a:t>-</a:t>
                      </a:r>
                      <a:r>
                        <a:rPr lang="zh-CN" altLang="en-US" sz="1400" dirty="0">
                          <a:solidFill>
                            <a:srgbClr val="404040"/>
                          </a:solidFill>
                          <a:latin typeface="微软雅黑" panose="020B0503020204020204" charset="-122"/>
                          <a:ea typeface="微软雅黑" panose="020B0503020204020204" charset="-122"/>
                        </a:rPr>
                        <a:t>48 小时内病灶明显进展&gt;50%者</a:t>
                      </a:r>
                    </a:p>
                  </a:txBody>
                  <a:tcPr marL="71755" anchor="ctr">
                    <a:lnL w="3175">
                      <a:solidFill>
                        <a:srgbClr val="03A9F5"/>
                      </a:solidFill>
                      <a:prstDash val="dot"/>
                    </a:lnL>
                    <a:lnR w="3175">
                      <a:solidFill>
                        <a:srgbClr val="03A9F5"/>
                      </a:solidFill>
                      <a:prstDash val="dot"/>
                    </a:lnR>
                    <a:lnT w="19050">
                      <a:solidFill>
                        <a:srgbClr val="03A9F5"/>
                      </a:solidFill>
                      <a:prstDash val="solid"/>
                    </a:lnT>
                    <a:lnB w="19050" cap="rnd">
                      <a:solidFill>
                        <a:srgbClr val="03A9F5"/>
                      </a:solidFill>
                      <a:prstDash val="solid"/>
                    </a:lnB>
                    <a:solidFill>
                      <a:srgbClr val="F2F2F2"/>
                    </a:solidFill>
                  </a:tcPr>
                </a:tc>
                <a:tc>
                  <a:txBody>
                    <a:bodyPr/>
                    <a:lstStyle/>
                    <a:p>
                      <a:pPr indent="0" algn="l">
                        <a:buClrTx/>
                        <a:buSzTx/>
                        <a:buFont typeface="Arial" panose="020B0604020202020204" pitchFamily="34" charset="0"/>
                        <a:buNone/>
                      </a:pPr>
                      <a:r>
                        <a:rPr lang="zh-CN" altLang="en-US" sz="1400" dirty="0">
                          <a:solidFill>
                            <a:srgbClr val="404040"/>
                          </a:solidFill>
                          <a:latin typeface="微软雅黑" panose="020B0503020204020204" charset="-122"/>
                          <a:ea typeface="微软雅黑" panose="020B0503020204020204" charset="-122"/>
                          <a:sym typeface="+mn-ea"/>
                        </a:rPr>
                        <a:t>符合以下情况之一者: </a:t>
                      </a:r>
                      <a:endParaRPr lang="zh-CN" altLang="en-US" sz="1400" dirty="0">
                        <a:solidFill>
                          <a:srgbClr val="404040"/>
                        </a:solidFill>
                        <a:latin typeface="微软雅黑" panose="020B0503020204020204" charset="-122"/>
                        <a:ea typeface="微软雅黑" panose="020B0503020204020204" charset="-122"/>
                      </a:endParaRPr>
                    </a:p>
                    <a:p>
                      <a:pPr marL="171450" indent="-171450" algn="l">
                        <a:buClrTx/>
                        <a:buSzTx/>
                        <a:buFont typeface="Arial" panose="020B0604020202020204" pitchFamily="34" charset="0"/>
                        <a:buChar char="•"/>
                      </a:pPr>
                      <a:r>
                        <a:rPr lang="zh-CN" altLang="en-US" sz="1400" dirty="0">
                          <a:solidFill>
                            <a:srgbClr val="404040"/>
                          </a:solidFill>
                          <a:latin typeface="微软雅黑" panose="020B0503020204020204" charset="-122"/>
                          <a:ea typeface="微软雅黑" panose="020B0503020204020204" charset="-122"/>
                          <a:sym typeface="+mn-ea"/>
                        </a:rPr>
                        <a:t>出现呼吸衰竭，且需要机械通气； </a:t>
                      </a:r>
                      <a:endParaRPr lang="zh-CN" altLang="en-US" sz="1400" dirty="0">
                        <a:solidFill>
                          <a:srgbClr val="404040"/>
                        </a:solidFill>
                        <a:latin typeface="微软雅黑" panose="020B0503020204020204" charset="-122"/>
                        <a:ea typeface="微软雅黑" panose="020B0503020204020204" charset="-122"/>
                      </a:endParaRPr>
                    </a:p>
                    <a:p>
                      <a:pPr marL="171450" indent="-171450" algn="l">
                        <a:buClrTx/>
                        <a:buSzTx/>
                        <a:buFont typeface="Arial" panose="020B0604020202020204" pitchFamily="34" charset="0"/>
                        <a:buChar char="•"/>
                      </a:pPr>
                      <a:r>
                        <a:rPr lang="zh-CN" altLang="en-US" sz="1400" dirty="0">
                          <a:solidFill>
                            <a:srgbClr val="404040"/>
                          </a:solidFill>
                          <a:latin typeface="微软雅黑" panose="020B0503020204020204" charset="-122"/>
                          <a:ea typeface="微软雅黑" panose="020B0503020204020204" charset="-122"/>
                          <a:sym typeface="+mn-ea"/>
                        </a:rPr>
                        <a:t>出现休克；</a:t>
                      </a:r>
                      <a:endParaRPr lang="zh-CN" altLang="en-US" sz="1400" dirty="0">
                        <a:solidFill>
                          <a:srgbClr val="404040"/>
                        </a:solidFill>
                        <a:latin typeface="微软雅黑" panose="020B0503020204020204" charset="-122"/>
                        <a:ea typeface="微软雅黑" panose="020B0503020204020204" charset="-122"/>
                      </a:endParaRPr>
                    </a:p>
                    <a:p>
                      <a:pPr marL="171450" indent="-171450" algn="l">
                        <a:buClrTx/>
                        <a:buSzTx/>
                        <a:buFont typeface="Arial" panose="020B0604020202020204" pitchFamily="34" charset="0"/>
                        <a:buChar char="•"/>
                      </a:pPr>
                      <a:r>
                        <a:rPr lang="zh-CN" altLang="en-US" sz="1400" dirty="0">
                          <a:solidFill>
                            <a:srgbClr val="404040"/>
                          </a:solidFill>
                          <a:latin typeface="微软雅黑" panose="020B0503020204020204" charset="-122"/>
                          <a:ea typeface="微软雅黑" panose="020B0503020204020204" charset="-122"/>
                          <a:sym typeface="+mn-ea"/>
                        </a:rPr>
                        <a:t>合并其他器官功能衰竭需 ICU 监护治疗。</a:t>
                      </a:r>
                    </a:p>
                  </a:txBody>
                  <a:tcPr marL="71755" anchor="ctr">
                    <a:lnL w="3175">
                      <a:solidFill>
                        <a:srgbClr val="03A9F5"/>
                      </a:solidFill>
                      <a:prstDash val="dot"/>
                    </a:lnL>
                    <a:lnR w="19050" cap="rnd">
                      <a:solidFill>
                        <a:srgbClr val="03A9F5"/>
                      </a:solidFill>
                      <a:prstDash val="solid"/>
                    </a:lnR>
                    <a:lnT w="19050">
                      <a:solidFill>
                        <a:srgbClr val="03A9F5"/>
                      </a:solidFill>
                      <a:prstDash val="solid"/>
                    </a:lnT>
                    <a:lnB w="19050" cap="rnd">
                      <a:solidFill>
                        <a:srgbClr val="03A9F5"/>
                      </a:solidFill>
                      <a:prstDash val="solid"/>
                    </a:lnB>
                    <a:solidFill>
                      <a:srgbClr val="F2F2F2"/>
                    </a:solidFill>
                  </a:tcPr>
                </a:tc>
              </a:tr>
            </a:tbl>
          </a:graphicData>
        </a:graphic>
      </p:graphicFrame>
      <p:sp>
        <p:nvSpPr>
          <p:cNvPr id="17" name="流程图: 终止 16"/>
          <p:cNvSpPr/>
          <p:nvPr/>
        </p:nvSpPr>
        <p:spPr>
          <a:xfrm>
            <a:off x="5735960" y="5085184"/>
            <a:ext cx="5650230" cy="694690"/>
          </a:xfrm>
          <a:prstGeom prst="flowChartTerminator">
            <a:avLst/>
          </a:prstGeom>
          <a:solidFill>
            <a:srgbClr val="F2F2F2"/>
          </a:solidFill>
          <a:ln>
            <a:solidFill>
              <a:srgbClr val="03A9F5"/>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lnSpc>
                <a:spcPct val="120000"/>
              </a:lnSpc>
              <a:buClrTx/>
              <a:buSzTx/>
              <a:buFontTx/>
            </a:pPr>
            <a:r>
              <a:rPr lang="zh-CN" sz="1600">
                <a:solidFill>
                  <a:schemeClr val="tx1"/>
                </a:solidFill>
                <a:latin typeface="微软雅黑" panose="020B0503020204020204" charset="-122"/>
                <a:ea typeface="微软雅黑" panose="020B0503020204020204" charset="-122"/>
                <a:cs typeface="微软雅黑" panose="020B0503020204020204" charset="-122"/>
                <a:sym typeface="+mn-ea"/>
              </a:rPr>
              <a:t>免疫治疗：糖皮质激素、IL-6抑制剂等</a:t>
            </a:r>
          </a:p>
        </p:txBody>
      </p:sp>
      <p:sp>
        <p:nvSpPr>
          <p:cNvPr id="18" name="流程图: 终止 17"/>
          <p:cNvSpPr/>
          <p:nvPr/>
        </p:nvSpPr>
        <p:spPr>
          <a:xfrm>
            <a:off x="313055" y="4030980"/>
            <a:ext cx="5605780" cy="704850"/>
          </a:xfrm>
          <a:prstGeom prst="flowChartTerminator">
            <a:avLst/>
          </a:prstGeom>
          <a:gradFill>
            <a:gsLst>
              <a:gs pos="0">
                <a:schemeClr val="accent2">
                  <a:lumMod val="43000"/>
                  <a:lumOff val="57000"/>
                </a:schemeClr>
              </a:gs>
              <a:gs pos="0">
                <a:srgbClr val="C00000">
                  <a:alpha val="30000"/>
                </a:srgbClr>
              </a:gs>
              <a:gs pos="100000">
                <a:srgbClr val="C00000"/>
              </a:gs>
            </a:gsLst>
            <a:path path="rect">
              <a:fillToRect l="50000" t="50000" r="50000" b="50000"/>
            </a:path>
            <a:tileRect/>
          </a:gradFill>
          <a:ln>
            <a:noFill/>
          </a:ln>
          <a:effectLst>
            <a:outerShdw blurRad="355600" sx="102000" sy="102000" algn="ctr" rotWithShape="0">
              <a:schemeClr val="accent1">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lvl1pPr algn="ctr">
              <a:lnSpc>
                <a:spcPct val="100000"/>
              </a:lnSpc>
              <a:defRPr sz="3000" spc="0">
                <a:solidFill>
                  <a:schemeClr val="accent6">
                    <a:hueOff val="-2214564"/>
                    <a:satOff val="-18409"/>
                    <a:lumOff val="-82884"/>
                  </a:schemeClr>
                </a:solidFill>
                <a:latin typeface="Titillium WebSemiBold"/>
                <a:ea typeface="Titillium WebSemiBold"/>
                <a:cs typeface="Titillium WebSemiBold"/>
                <a:sym typeface="Titillium WebSemiBold"/>
              </a:defRPr>
            </a:lvl1pPr>
          </a:lstStyle>
          <a:p>
            <a:pPr lvl="0" algn="ctr" defTabSz="1170305">
              <a:buClrTx/>
              <a:buSzTx/>
              <a:buFontTx/>
            </a:pPr>
            <a:r>
              <a:rPr lang="zh-CN" altLang="en-US" sz="2400" b="1">
                <a:solidFill>
                  <a:schemeClr val="lt1"/>
                </a:solidFill>
                <a:latin typeface="微软雅黑" panose="020B0503020204020204" charset="-122"/>
                <a:ea typeface="微软雅黑" panose="020B0503020204020204" charset="-122"/>
                <a:cs typeface="+mn-cs"/>
                <a:sym typeface="+mn-ea"/>
              </a:rPr>
              <a:t>抗病毒治疗</a:t>
            </a:r>
          </a:p>
        </p:txBody>
      </p:sp>
      <p:sp>
        <p:nvSpPr>
          <p:cNvPr id="19" name="流程图: 终止 18"/>
          <p:cNvSpPr/>
          <p:nvPr/>
        </p:nvSpPr>
        <p:spPr>
          <a:xfrm>
            <a:off x="3071664" y="5733256"/>
            <a:ext cx="8583930" cy="694800"/>
          </a:xfrm>
          <a:prstGeom prst="flowChartTerminator">
            <a:avLst/>
          </a:prstGeom>
          <a:solidFill>
            <a:srgbClr val="F2F2F2"/>
          </a:solidFill>
          <a:ln>
            <a:solidFill>
              <a:srgbClr val="03A9F5"/>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lnSpc>
                <a:spcPct val="120000"/>
              </a:lnSpc>
              <a:buClrTx/>
              <a:buSzTx/>
              <a:buFontTx/>
            </a:pPr>
            <a:r>
              <a:rPr lang="zh-CN" sz="1600">
                <a:solidFill>
                  <a:schemeClr val="tx1"/>
                </a:solidFill>
                <a:latin typeface="微软雅黑" panose="020B0503020204020204" charset="-122"/>
                <a:ea typeface="微软雅黑" panose="020B0503020204020204" charset="-122"/>
                <a:cs typeface="微软雅黑" panose="020B0503020204020204" charset="-122"/>
                <a:sym typeface="+mn-ea"/>
              </a:rPr>
              <a:t>抗凝治疗、俯卧位治疗等</a:t>
            </a:r>
          </a:p>
        </p:txBody>
      </p:sp>
      <p:sp>
        <p:nvSpPr>
          <p:cNvPr id="4" name="矩形 3"/>
          <p:cNvSpPr/>
          <p:nvPr/>
        </p:nvSpPr>
        <p:spPr>
          <a:xfrm>
            <a:off x="0" y="1988840"/>
            <a:ext cx="5561330" cy="4432935"/>
          </a:xfrm>
          <a:prstGeom prst="rect">
            <a:avLst/>
          </a:prstGeom>
          <a:noFill/>
          <a:ln w="3175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2" name="文本框 1"/>
          <p:cNvSpPr txBox="1"/>
          <p:nvPr/>
        </p:nvSpPr>
        <p:spPr>
          <a:xfrm>
            <a:off x="107950" y="6581140"/>
            <a:ext cx="6096000" cy="213995"/>
          </a:xfrm>
          <a:prstGeom prst="rect">
            <a:avLst/>
          </a:prstGeom>
          <a:noFill/>
        </p:spPr>
        <p:txBody>
          <a:bodyPr wrap="square" rtlCol="0" anchor="t">
            <a:spAutoFit/>
          </a:bodyPr>
          <a:lstStyle/>
          <a:p>
            <a:r>
              <a:rPr lang="zh-CN" altLang="en-US" sz="800">
                <a:latin typeface="微软雅黑" panose="020B0503020204020204" charset="-122"/>
                <a:ea typeface="微软雅黑" panose="020B0503020204020204" charset="-122"/>
              </a:rPr>
              <a:t>新型冠状病毒肺炎诊疗方案（试行第九版）</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124744"/>
            <a:ext cx="10972800" cy="774065"/>
          </a:xfrm>
        </p:spPr>
        <p:txBody>
          <a:bodyPr/>
          <a:lstStyle/>
          <a:p>
            <a:r>
              <a:rPr lang="zh-CN" altLang="en-US" b="1" u="sng" dirty="0" smtClean="0">
                <a:latin typeface="微软雅黑" panose="020B0503020204020204" charset="-122"/>
                <a:ea typeface="微软雅黑" panose="020B0503020204020204" charset="-122"/>
                <a:sym typeface="+mn-ea"/>
              </a:rPr>
              <a:t>抗 病 毒 治 </a:t>
            </a:r>
            <a:r>
              <a:rPr lang="zh-CN" altLang="en-US" b="1" u="sng" dirty="0">
                <a:latin typeface="微软雅黑" panose="020B0503020204020204" charset="-122"/>
                <a:ea typeface="微软雅黑" panose="020B0503020204020204" charset="-122"/>
                <a:sym typeface="+mn-ea"/>
              </a:rPr>
              <a:t>疗</a:t>
            </a:r>
            <a:endParaRPr lang="zh-CN" altLang="en-US" b="1" u="sng" dirty="0"/>
          </a:p>
        </p:txBody>
      </p:sp>
      <p:sp>
        <p:nvSpPr>
          <p:cNvPr id="5" name="文本框 4"/>
          <p:cNvSpPr txBox="1"/>
          <p:nvPr/>
        </p:nvSpPr>
        <p:spPr>
          <a:xfrm>
            <a:off x="839416" y="1844824"/>
            <a:ext cx="10466493" cy="4745915"/>
          </a:xfrm>
          <a:prstGeom prst="rect">
            <a:avLst/>
          </a:prstGeom>
          <a:noFill/>
        </p:spPr>
        <p:txBody>
          <a:bodyPr wrap="square" rtlCol="0">
            <a:spAutoFit/>
          </a:bodyPr>
          <a:lstStyle/>
          <a:p>
            <a:pPr>
              <a:lnSpc>
                <a:spcPct val="140000"/>
              </a:lnSpc>
            </a:pPr>
            <a:r>
              <a:rPr lang="en-US" altLang="zh-CN" sz="2400" b="1" dirty="0" smtClean="0">
                <a:solidFill>
                  <a:srgbClr val="FF0000"/>
                </a:solidFill>
                <a:latin typeface="宋体" panose="02010600030101010101" pitchFamily="2" charset="-122"/>
                <a:cs typeface="宋体" panose="02010600030101010101" pitchFamily="2" charset="-122"/>
                <a:sym typeface="+mn-ea"/>
              </a:rPr>
              <a:t>1</a:t>
            </a:r>
            <a:r>
              <a:rPr lang="zh-CN" altLang="en-US" sz="2400" dirty="0" smtClean="0">
                <a:solidFill>
                  <a:srgbClr val="FF0000"/>
                </a:solidFill>
                <a:latin typeface="宋体" panose="02010600030101010101" pitchFamily="2" charset="-122"/>
                <a:cs typeface="宋体" panose="02010600030101010101" pitchFamily="2" charset="-122"/>
                <a:sym typeface="+mn-ea"/>
              </a:rPr>
              <a:t>、</a:t>
            </a:r>
            <a:r>
              <a:rPr lang="zh-CN" altLang="en-US" sz="2400" b="1" dirty="0" smtClean="0">
                <a:solidFill>
                  <a:srgbClr val="FF0000"/>
                </a:solidFill>
                <a:latin typeface="宋体" panose="02010600030101010101" pitchFamily="2" charset="-122"/>
                <a:cs typeface="宋体" panose="02010600030101010101" pitchFamily="2" charset="-122"/>
                <a:sym typeface="+mn-ea"/>
              </a:rPr>
              <a:t>阿兹夫定片</a:t>
            </a:r>
            <a:r>
              <a:rPr lang="zh-CN" altLang="en-US" sz="2400" dirty="0" smtClean="0">
                <a:solidFill>
                  <a:srgbClr val="FF0000"/>
                </a:solidFill>
                <a:latin typeface="宋体" panose="02010600030101010101" pitchFamily="2" charset="-122"/>
                <a:cs typeface="宋体" panose="02010600030101010101" pitchFamily="2" charset="-122"/>
                <a:sym typeface="+mn-ea"/>
              </a:rPr>
              <a:t>：</a:t>
            </a:r>
            <a:r>
              <a:rPr lang="zh-CN" altLang="en-US" sz="2400" dirty="0" smtClean="0">
                <a:latin typeface="宋体" panose="02010600030101010101" pitchFamily="2" charset="-122"/>
                <a:cs typeface="宋体" panose="02010600030101010101" pitchFamily="2" charset="-122"/>
                <a:sym typeface="+mn-ea"/>
              </a:rPr>
              <a:t>国产首个抗新冠小分子药物，国家食品药品监督管理局已紧急附条件批准阿兹夫定片增加治疗新冠病毒肺炎适应症。治疗</a:t>
            </a:r>
            <a:r>
              <a:rPr lang="zh-CN" altLang="en-US" sz="2400" dirty="0" smtClean="0">
                <a:solidFill>
                  <a:srgbClr val="FF0000"/>
                </a:solidFill>
                <a:latin typeface="宋体" panose="02010600030101010101" pitchFamily="2" charset="-122"/>
                <a:cs typeface="宋体" panose="02010600030101010101" pitchFamily="2" charset="-122"/>
                <a:sym typeface="+mn-ea"/>
              </a:rPr>
              <a:t>普通型成年</a:t>
            </a:r>
            <a:r>
              <a:rPr lang="zh-CN" altLang="en-US" sz="2400" dirty="0" smtClean="0">
                <a:latin typeface="宋体" panose="02010600030101010101" pitchFamily="2" charset="-122"/>
                <a:cs typeface="宋体" panose="02010600030101010101" pitchFamily="2" charset="-122"/>
                <a:sym typeface="+mn-ea"/>
              </a:rPr>
              <a:t>新冠肺炎患者。</a:t>
            </a:r>
            <a:endParaRPr lang="en-US" altLang="zh-CN" sz="2400" dirty="0" smtClean="0">
              <a:latin typeface="宋体" panose="02010600030101010101" pitchFamily="2" charset="-122"/>
              <a:cs typeface="宋体" panose="02010600030101010101" pitchFamily="2" charset="-122"/>
              <a:sym typeface="+mn-ea"/>
            </a:endParaRPr>
          </a:p>
          <a:p>
            <a:pPr>
              <a:lnSpc>
                <a:spcPct val="140000"/>
              </a:lnSpc>
            </a:pPr>
            <a:r>
              <a:rPr lang="zh-CN" altLang="zh-CN" sz="2400" dirty="0" smtClean="0">
                <a:latin typeface="宋体" panose="02010600030101010101" pitchFamily="2" charset="-122"/>
                <a:cs typeface="宋体" panose="02010600030101010101" pitchFamily="2" charset="-122"/>
                <a:sym typeface="+mn-ea"/>
              </a:rPr>
              <a:t>用</a:t>
            </a:r>
            <a:r>
              <a:rPr lang="zh-CN" altLang="zh-CN" sz="2400" dirty="0">
                <a:latin typeface="宋体" panose="02010600030101010101" pitchFamily="2" charset="-122"/>
                <a:cs typeface="宋体" panose="02010600030101010101" pitchFamily="2" charset="-122"/>
                <a:sym typeface="+mn-ea"/>
              </a:rPr>
              <a:t>法</a:t>
            </a:r>
            <a:r>
              <a:rPr lang="zh-CN" altLang="zh-CN" sz="2400" dirty="0" smtClean="0">
                <a:latin typeface="宋体" panose="02010600030101010101" pitchFamily="2" charset="-122"/>
                <a:cs typeface="宋体" panose="02010600030101010101" pitchFamily="2" charset="-122"/>
                <a:sym typeface="+mn-ea"/>
              </a:rPr>
              <a:t>：</a:t>
            </a:r>
            <a:r>
              <a:rPr lang="zh-CN" altLang="en-US" sz="2400" dirty="0" smtClean="0">
                <a:latin typeface="宋体" panose="02010600030101010101" pitchFamily="2" charset="-122"/>
                <a:cs typeface="宋体" panose="02010600030101010101" pitchFamily="2" charset="-122"/>
                <a:sym typeface="+mn-ea"/>
              </a:rPr>
              <a:t>每次</a:t>
            </a:r>
            <a:r>
              <a:rPr lang="en-US" altLang="zh-CN" sz="2400" dirty="0" smtClean="0">
                <a:latin typeface="宋体" panose="02010600030101010101" pitchFamily="2" charset="-122"/>
                <a:cs typeface="宋体" panose="02010600030101010101" pitchFamily="2" charset="-122"/>
                <a:sym typeface="+mn-ea"/>
              </a:rPr>
              <a:t>5mg,</a:t>
            </a:r>
            <a:r>
              <a:rPr lang="zh-CN" altLang="en-US" sz="2400" dirty="0" smtClean="0">
                <a:latin typeface="宋体" panose="02010600030101010101" pitchFamily="2" charset="-122"/>
                <a:cs typeface="宋体" panose="02010600030101010101" pitchFamily="2" charset="-122"/>
                <a:sym typeface="+mn-ea"/>
              </a:rPr>
              <a:t>每日</a:t>
            </a:r>
            <a:r>
              <a:rPr lang="en-US" altLang="zh-CN" sz="2400" dirty="0" smtClean="0">
                <a:latin typeface="宋体" panose="02010600030101010101" pitchFamily="2" charset="-122"/>
                <a:cs typeface="宋体" panose="02010600030101010101" pitchFamily="2" charset="-122"/>
                <a:sym typeface="+mn-ea"/>
              </a:rPr>
              <a:t>1</a:t>
            </a:r>
            <a:r>
              <a:rPr lang="zh-CN" altLang="en-US" sz="2400" dirty="0" smtClean="0">
                <a:latin typeface="宋体" panose="02010600030101010101" pitchFamily="2" charset="-122"/>
                <a:cs typeface="宋体" panose="02010600030101010101" pitchFamily="2" charset="-122"/>
                <a:sym typeface="+mn-ea"/>
              </a:rPr>
              <a:t>次，疗程至多不超过</a:t>
            </a:r>
            <a:r>
              <a:rPr lang="en-US" altLang="zh-CN" sz="2400" dirty="0" smtClean="0">
                <a:latin typeface="宋体" panose="02010600030101010101" pitchFamily="2" charset="-122"/>
                <a:cs typeface="宋体" panose="02010600030101010101" pitchFamily="2" charset="-122"/>
                <a:sym typeface="+mn-ea"/>
              </a:rPr>
              <a:t>14</a:t>
            </a:r>
            <a:r>
              <a:rPr lang="zh-CN" altLang="en-US" sz="2400" dirty="0" smtClean="0">
                <a:latin typeface="宋体" panose="02010600030101010101" pitchFamily="2" charset="-122"/>
                <a:cs typeface="宋体" panose="02010600030101010101" pitchFamily="2" charset="-122"/>
                <a:sym typeface="+mn-ea"/>
              </a:rPr>
              <a:t>天。早期应用效果好。</a:t>
            </a:r>
            <a:endParaRPr lang="en-US" altLang="zh-CN" sz="2400" dirty="0" smtClean="0">
              <a:latin typeface="宋体" panose="02010600030101010101" pitchFamily="2" charset="-122"/>
              <a:cs typeface="宋体" panose="02010600030101010101" pitchFamily="2" charset="-122"/>
              <a:sym typeface="+mn-ea"/>
            </a:endParaRPr>
          </a:p>
          <a:p>
            <a:pPr>
              <a:lnSpc>
                <a:spcPct val="140000"/>
              </a:lnSpc>
            </a:pPr>
            <a:r>
              <a:rPr lang="en-US" altLang="zh-CN" sz="2400" dirty="0" smtClean="0">
                <a:latin typeface="宋体" panose="02010600030101010101" pitchFamily="2" charset="-122"/>
                <a:cs typeface="宋体" panose="02010600030101010101" pitchFamily="2" charset="-122"/>
                <a:sym typeface="+mn-ea"/>
              </a:rPr>
              <a:t>【</a:t>
            </a:r>
            <a:r>
              <a:rPr lang="zh-CN" altLang="en-US" sz="2400" dirty="0" smtClean="0">
                <a:latin typeface="宋体" panose="02010600030101010101" pitchFamily="2" charset="-122"/>
                <a:cs typeface="宋体" panose="02010600030101010101" pitchFamily="2" charset="-122"/>
                <a:sym typeface="+mn-ea"/>
              </a:rPr>
              <a:t>慎用人群</a:t>
            </a:r>
            <a:r>
              <a:rPr lang="en-US" altLang="zh-CN" sz="2400" dirty="0" smtClean="0">
                <a:latin typeface="宋体" panose="02010600030101010101" pitchFamily="2" charset="-122"/>
                <a:cs typeface="宋体" panose="02010600030101010101" pitchFamily="2" charset="-122"/>
                <a:sym typeface="+mn-ea"/>
              </a:rPr>
              <a:t>】</a:t>
            </a:r>
            <a:r>
              <a:rPr lang="zh-CN" altLang="en-US" sz="2400" dirty="0" smtClean="0">
                <a:latin typeface="宋体" panose="02010600030101010101" pitchFamily="2" charset="-122"/>
                <a:cs typeface="宋体" panose="02010600030101010101" pitchFamily="2" charset="-122"/>
                <a:sym typeface="+mn-ea"/>
              </a:rPr>
              <a:t>不建议妊娠期和哺乳期使用，不建议在未得到有效控制的慢性病和代谢性疾病人群、重症伴随高风险并发症等高危人群中使用。在合并中重度肝损伤</a:t>
            </a:r>
            <a:r>
              <a:rPr lang="en-US" altLang="zh-CN" sz="2400" dirty="0" smtClean="0">
                <a:latin typeface="宋体" panose="02010600030101010101" pitchFamily="2" charset="-122"/>
                <a:cs typeface="宋体" panose="02010600030101010101" pitchFamily="2" charset="-122"/>
                <a:sym typeface="+mn-ea"/>
              </a:rPr>
              <a:t>(</a:t>
            </a:r>
            <a:r>
              <a:rPr lang="zh-CN" altLang="en-US" sz="2400" dirty="0" smtClean="0">
                <a:latin typeface="宋体" panose="02010600030101010101" pitchFamily="2" charset="-122"/>
                <a:cs typeface="宋体" panose="02010600030101010101" pitchFamily="2" charset="-122"/>
                <a:sym typeface="+mn-ea"/>
              </a:rPr>
              <a:t>谷丙转氨酶和</a:t>
            </a:r>
            <a:r>
              <a:rPr lang="en-US" altLang="zh-CN" sz="2400" dirty="0" smtClean="0">
                <a:latin typeface="宋体" panose="02010600030101010101" pitchFamily="2" charset="-122"/>
                <a:cs typeface="宋体" panose="02010600030101010101" pitchFamily="2" charset="-122"/>
                <a:sym typeface="+mn-ea"/>
              </a:rPr>
              <a:t>/</a:t>
            </a:r>
            <a:r>
              <a:rPr lang="zh-CN" altLang="en-US" sz="2400" dirty="0" smtClean="0">
                <a:latin typeface="宋体" panose="02010600030101010101" pitchFamily="2" charset="-122"/>
                <a:cs typeface="宋体" panose="02010600030101010101" pitchFamily="2" charset="-122"/>
                <a:sym typeface="+mn-ea"/>
              </a:rPr>
              <a:t>或谷草转氨酶超过正常值上限</a:t>
            </a:r>
            <a:r>
              <a:rPr lang="en-US" altLang="zh-CN" sz="2400" dirty="0" smtClean="0">
                <a:latin typeface="宋体" panose="02010600030101010101" pitchFamily="2" charset="-122"/>
                <a:cs typeface="宋体" panose="02010600030101010101" pitchFamily="2" charset="-122"/>
                <a:sym typeface="+mn-ea"/>
              </a:rPr>
              <a:t>3</a:t>
            </a:r>
            <a:r>
              <a:rPr lang="zh-CN" altLang="en-US" sz="2400" dirty="0" smtClean="0">
                <a:latin typeface="宋体" panose="02010600030101010101" pitchFamily="2" charset="-122"/>
                <a:cs typeface="宋体" panose="02010600030101010101" pitchFamily="2" charset="-122"/>
                <a:sym typeface="+mn-ea"/>
              </a:rPr>
              <a:t>倍，或总胆红素超过正常值上限的</a:t>
            </a:r>
            <a:r>
              <a:rPr lang="en-US" altLang="zh-CN" sz="2400" dirty="0" smtClean="0">
                <a:latin typeface="宋体" panose="02010600030101010101" pitchFamily="2" charset="-122"/>
                <a:cs typeface="宋体" panose="02010600030101010101" pitchFamily="2" charset="-122"/>
                <a:sym typeface="+mn-ea"/>
              </a:rPr>
              <a:t>2</a:t>
            </a:r>
            <a:r>
              <a:rPr lang="zh-CN" altLang="en-US" sz="2400" dirty="0" smtClean="0">
                <a:latin typeface="宋体" panose="02010600030101010101" pitchFamily="2" charset="-122"/>
                <a:cs typeface="宋体" panose="02010600030101010101" pitchFamily="2" charset="-122"/>
                <a:sym typeface="+mn-ea"/>
              </a:rPr>
              <a:t>倍</a:t>
            </a:r>
            <a:r>
              <a:rPr lang="en-US" altLang="zh-CN" sz="2400" dirty="0" smtClean="0">
                <a:latin typeface="宋体" panose="02010600030101010101" pitchFamily="2" charset="-122"/>
                <a:cs typeface="宋体" panose="02010600030101010101" pitchFamily="2" charset="-122"/>
                <a:sym typeface="+mn-ea"/>
              </a:rPr>
              <a:t>)</a:t>
            </a:r>
            <a:r>
              <a:rPr lang="zh-CN" altLang="en-US" sz="2400" dirty="0" smtClean="0">
                <a:latin typeface="宋体" panose="02010600030101010101" pitchFamily="2" charset="-122"/>
                <a:cs typeface="宋体" panose="02010600030101010101" pitchFamily="2" charset="-122"/>
                <a:sym typeface="+mn-ea"/>
              </a:rPr>
              <a:t>以及中重度肾功能损伤</a:t>
            </a:r>
            <a:r>
              <a:rPr lang="en-US" altLang="zh-CN" sz="2400" dirty="0" smtClean="0">
                <a:latin typeface="宋体" panose="02010600030101010101" pitchFamily="2" charset="-122"/>
                <a:cs typeface="宋体" panose="02010600030101010101" pitchFamily="2" charset="-122"/>
                <a:sym typeface="+mn-ea"/>
              </a:rPr>
              <a:t>(</a:t>
            </a:r>
            <a:r>
              <a:rPr lang="zh-CN" altLang="en-US" sz="2400" dirty="0" smtClean="0">
                <a:latin typeface="宋体" panose="02010600030101010101" pitchFamily="2" charset="-122"/>
                <a:cs typeface="宋体" panose="02010600030101010101" pitchFamily="2" charset="-122"/>
                <a:sym typeface="+mn-ea"/>
              </a:rPr>
              <a:t>肾小球滤过率</a:t>
            </a:r>
            <a:r>
              <a:rPr lang="en-US" altLang="zh-CN" sz="2400" dirty="0" smtClean="0">
                <a:latin typeface="宋体" panose="02010600030101010101" pitchFamily="2" charset="-122"/>
                <a:cs typeface="宋体" panose="02010600030101010101" pitchFamily="2" charset="-122"/>
                <a:sym typeface="+mn-ea"/>
              </a:rPr>
              <a:t>&lt;70ml/min</a:t>
            </a:r>
            <a:r>
              <a:rPr lang="zh-CN" altLang="en-US" sz="2400" dirty="0" smtClean="0">
                <a:latin typeface="宋体" panose="02010600030101010101" pitchFamily="2" charset="-122"/>
                <a:cs typeface="宋体" panose="02010600030101010101" pitchFamily="2" charset="-122"/>
                <a:sym typeface="+mn-ea"/>
              </a:rPr>
              <a:t>，或肌酐超过正常值上限</a:t>
            </a:r>
            <a:r>
              <a:rPr lang="en-US" altLang="zh-CN" sz="2400" dirty="0" smtClean="0">
                <a:latin typeface="宋体" panose="02010600030101010101" pitchFamily="2" charset="-122"/>
                <a:cs typeface="宋体" panose="02010600030101010101" pitchFamily="2" charset="-122"/>
                <a:sym typeface="+mn-ea"/>
              </a:rPr>
              <a:t>)</a:t>
            </a:r>
            <a:r>
              <a:rPr lang="zh-CN" altLang="en-US" sz="2400" dirty="0" smtClean="0">
                <a:latin typeface="宋体" panose="02010600030101010101" pitchFamily="2" charset="-122"/>
                <a:cs typeface="宋体" panose="02010600030101010101" pitchFamily="2" charset="-122"/>
                <a:sym typeface="+mn-ea"/>
              </a:rPr>
              <a:t>人群中慎用。</a:t>
            </a:r>
            <a:endParaRPr lang="zh-CN" altLang="zh-CN" sz="2400" dirty="0">
              <a:latin typeface="宋体" panose="02010600030101010101" pitchFamily="2" charset="-122"/>
              <a:cs typeface="宋体" panose="02010600030101010101" pitchFamily="2" charset="-122"/>
              <a:sym typeface="+mn-e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6870" y="1053465"/>
            <a:ext cx="10972800" cy="774065"/>
          </a:xfrm>
        </p:spPr>
        <p:txBody>
          <a:bodyPr/>
          <a:lstStyle/>
          <a:p>
            <a:r>
              <a:rPr lang="zh-CN" altLang="en-US" b="1" u="sng" dirty="0" smtClean="0">
                <a:latin typeface="微软雅黑" panose="020B0503020204020204" charset="-122"/>
                <a:ea typeface="微软雅黑" panose="020B0503020204020204" charset="-122"/>
                <a:sym typeface="+mn-ea"/>
              </a:rPr>
              <a:t>抗 病 毒 治 疗</a:t>
            </a:r>
            <a:endParaRPr lang="zh-CN" altLang="en-US" dirty="0"/>
          </a:p>
        </p:txBody>
      </p:sp>
      <p:sp>
        <p:nvSpPr>
          <p:cNvPr id="5" name="文本框 4"/>
          <p:cNvSpPr txBox="1"/>
          <p:nvPr/>
        </p:nvSpPr>
        <p:spPr>
          <a:xfrm>
            <a:off x="767408" y="2348880"/>
            <a:ext cx="10466493" cy="3194721"/>
          </a:xfrm>
          <a:prstGeom prst="rect">
            <a:avLst/>
          </a:prstGeom>
          <a:noFill/>
        </p:spPr>
        <p:txBody>
          <a:bodyPr wrap="square" rtlCol="0">
            <a:spAutoFit/>
          </a:bodyPr>
          <a:lstStyle/>
          <a:p>
            <a:pPr algn="l">
              <a:lnSpc>
                <a:spcPct val="140000"/>
              </a:lnSpc>
              <a:spcBef>
                <a:spcPct val="0"/>
              </a:spcBef>
            </a:pPr>
            <a:r>
              <a:rPr lang="en-US" altLang="zh-CN" sz="2400" b="1" dirty="0" smtClean="0">
                <a:solidFill>
                  <a:srgbClr val="FF0000"/>
                </a:solidFill>
                <a:latin typeface="宋体" panose="02010600030101010101" pitchFamily="2" charset="-122"/>
                <a:cs typeface="宋体" panose="02010600030101010101" pitchFamily="2" charset="-122"/>
                <a:sym typeface="+mn-ea"/>
              </a:rPr>
              <a:t>2</a:t>
            </a:r>
            <a:r>
              <a:rPr lang="zh-CN" altLang="en-US" sz="2400" dirty="0" smtClean="0">
                <a:solidFill>
                  <a:srgbClr val="FF0000"/>
                </a:solidFill>
                <a:latin typeface="宋体" panose="02010600030101010101" pitchFamily="2" charset="-122"/>
                <a:cs typeface="宋体" panose="02010600030101010101" pitchFamily="2" charset="-122"/>
                <a:sym typeface="+mn-ea"/>
              </a:rPr>
              <a:t>、</a:t>
            </a:r>
            <a:r>
              <a:rPr lang="zh-CN" altLang="en-US" sz="2400" b="1" dirty="0" smtClean="0">
                <a:solidFill>
                  <a:srgbClr val="FF0000"/>
                </a:solidFill>
                <a:latin typeface="宋体" panose="02010600030101010101" pitchFamily="2" charset="-122"/>
                <a:cs typeface="宋体" panose="02010600030101010101" pitchFamily="2" charset="-122"/>
                <a:sym typeface="+mn-ea"/>
              </a:rPr>
              <a:t>奈玛特韦</a:t>
            </a:r>
            <a:r>
              <a:rPr lang="zh-CN" altLang="zh-CN" sz="2400" b="1" dirty="0" smtClean="0">
                <a:solidFill>
                  <a:srgbClr val="FF0000"/>
                </a:solidFill>
                <a:latin typeface="宋体" panose="02010600030101010101" pitchFamily="2" charset="-122"/>
                <a:cs typeface="宋体" panose="02010600030101010101" pitchFamily="2" charset="-122"/>
                <a:sym typeface="+mn-ea"/>
              </a:rPr>
              <a:t>/</a:t>
            </a:r>
            <a:r>
              <a:rPr lang="zh-CN" altLang="zh-CN" sz="2400" b="1" dirty="0">
                <a:solidFill>
                  <a:srgbClr val="FF0000"/>
                </a:solidFill>
                <a:latin typeface="宋体" panose="02010600030101010101" pitchFamily="2" charset="-122"/>
                <a:cs typeface="宋体" panose="02010600030101010101" pitchFamily="2" charset="-122"/>
                <a:sym typeface="+mn-ea"/>
              </a:rPr>
              <a:t>利托那韦片（Paxlovid</a:t>
            </a:r>
            <a:r>
              <a:rPr lang="zh-CN" altLang="zh-CN" sz="2400" b="1" dirty="0" smtClean="0">
                <a:solidFill>
                  <a:srgbClr val="FF0000"/>
                </a:solidFill>
                <a:latin typeface="宋体" panose="02010600030101010101" pitchFamily="2" charset="-122"/>
                <a:cs typeface="宋体" panose="02010600030101010101" pitchFamily="2" charset="-122"/>
                <a:sym typeface="+mn-ea"/>
              </a:rPr>
              <a:t>）</a:t>
            </a:r>
            <a:r>
              <a:rPr lang="zh-CN" altLang="en-US" sz="2400" b="1" dirty="0" smtClean="0">
                <a:solidFill>
                  <a:srgbClr val="FF0000"/>
                </a:solidFill>
                <a:latin typeface="宋体" panose="02010600030101010101" pitchFamily="2" charset="-122"/>
                <a:cs typeface="宋体" panose="02010600030101010101" pitchFamily="2" charset="-122"/>
                <a:sym typeface="+mn-ea"/>
              </a:rPr>
              <a:t>：</a:t>
            </a:r>
            <a:r>
              <a:rPr lang="zh-CN" altLang="zh-CN" sz="2400" dirty="0" smtClean="0">
                <a:latin typeface="宋体" panose="02010600030101010101" pitchFamily="2" charset="-122"/>
                <a:cs typeface="宋体" panose="02010600030101010101" pitchFamily="2" charset="-122"/>
                <a:sym typeface="+mn-ea"/>
              </a:rPr>
              <a:t>适</a:t>
            </a:r>
            <a:r>
              <a:rPr lang="zh-CN" altLang="zh-CN" sz="2400" dirty="0">
                <a:latin typeface="宋体" panose="02010600030101010101" pitchFamily="2" charset="-122"/>
                <a:cs typeface="宋体" panose="02010600030101010101" pitchFamily="2" charset="-122"/>
                <a:sym typeface="+mn-ea"/>
              </a:rPr>
              <a:t>用人群为发病5天以内的轻型和普通型且伴有进展为重型高风险因素的成人和青少年(12-17岁，体重≥40kg</a:t>
            </a:r>
            <a:r>
              <a:rPr lang="zh-CN" altLang="zh-CN" sz="2400" dirty="0" smtClean="0">
                <a:latin typeface="宋体" panose="02010600030101010101" pitchFamily="2" charset="-122"/>
                <a:cs typeface="宋体" panose="02010600030101010101" pitchFamily="2" charset="-122"/>
                <a:sym typeface="+mn-ea"/>
              </a:rPr>
              <a:t>)。</a:t>
            </a:r>
            <a:endParaRPr lang="en-US" altLang="zh-CN" sz="2400" dirty="0" smtClean="0">
              <a:latin typeface="宋体" panose="02010600030101010101" pitchFamily="2" charset="-122"/>
              <a:cs typeface="宋体" panose="02010600030101010101" pitchFamily="2" charset="-122"/>
              <a:sym typeface="+mn-ea"/>
            </a:endParaRPr>
          </a:p>
          <a:p>
            <a:pPr>
              <a:lnSpc>
                <a:spcPct val="140000"/>
              </a:lnSpc>
            </a:pPr>
            <a:r>
              <a:rPr lang="zh-CN" altLang="zh-CN" sz="2400" dirty="0" smtClean="0">
                <a:latin typeface="宋体" panose="02010600030101010101" pitchFamily="2" charset="-122"/>
                <a:cs typeface="宋体" panose="02010600030101010101" pitchFamily="2" charset="-122"/>
                <a:sym typeface="+mn-ea"/>
              </a:rPr>
              <a:t>用</a:t>
            </a:r>
            <a:r>
              <a:rPr lang="zh-CN" altLang="zh-CN" sz="2400" dirty="0">
                <a:latin typeface="宋体" panose="02010600030101010101" pitchFamily="2" charset="-122"/>
                <a:cs typeface="宋体" panose="02010600030101010101" pitchFamily="2" charset="-122"/>
                <a:sym typeface="+mn-ea"/>
              </a:rPr>
              <a:t>法</a:t>
            </a:r>
            <a:r>
              <a:rPr lang="zh-CN" altLang="zh-CN" sz="2400" dirty="0" smtClean="0">
                <a:latin typeface="宋体" panose="02010600030101010101" pitchFamily="2" charset="-122"/>
                <a:cs typeface="宋体" panose="02010600030101010101" pitchFamily="2" charset="-122"/>
                <a:sym typeface="+mn-ea"/>
              </a:rPr>
              <a:t>：300mg</a:t>
            </a:r>
            <a:r>
              <a:rPr lang="zh-CN" altLang="en-US" sz="2400" dirty="0" smtClean="0">
                <a:latin typeface="宋体" panose="02010600030101010101" pitchFamily="2" charset="-122"/>
                <a:cs typeface="宋体" panose="02010600030101010101" pitchFamily="2" charset="-122"/>
                <a:sym typeface="+mn-ea"/>
              </a:rPr>
              <a:t>奈玛特韦</a:t>
            </a:r>
            <a:r>
              <a:rPr lang="zh-CN" altLang="zh-CN" sz="2400" dirty="0" smtClean="0">
                <a:latin typeface="宋体" panose="02010600030101010101" pitchFamily="2" charset="-122"/>
                <a:cs typeface="宋体" panose="02010600030101010101" pitchFamily="2" charset="-122"/>
                <a:sym typeface="+mn-ea"/>
              </a:rPr>
              <a:t>与</a:t>
            </a:r>
            <a:r>
              <a:rPr lang="zh-CN" altLang="zh-CN" sz="2400" dirty="0">
                <a:latin typeface="宋体" panose="02010600030101010101" pitchFamily="2" charset="-122"/>
                <a:cs typeface="宋体" panose="02010600030101010101" pitchFamily="2" charset="-122"/>
                <a:sym typeface="+mn-ea"/>
              </a:rPr>
              <a:t>100mg利托那韦同时服用，每12小时一次，连续服用5天</a:t>
            </a:r>
            <a:r>
              <a:rPr lang="zh-CN" altLang="zh-CN" sz="2400" dirty="0" smtClean="0">
                <a:latin typeface="宋体" panose="02010600030101010101" pitchFamily="2" charset="-122"/>
                <a:cs typeface="宋体" panose="02010600030101010101" pitchFamily="2" charset="-122"/>
                <a:sym typeface="+mn-ea"/>
              </a:rPr>
              <a:t>。</a:t>
            </a:r>
            <a:endParaRPr lang="en-US" altLang="zh-CN" sz="2400" dirty="0" smtClean="0">
              <a:latin typeface="宋体" panose="02010600030101010101" pitchFamily="2" charset="-122"/>
              <a:cs typeface="宋体" panose="02010600030101010101" pitchFamily="2" charset="-122"/>
              <a:sym typeface="+mn-ea"/>
            </a:endParaRPr>
          </a:p>
          <a:p>
            <a:pPr algn="l">
              <a:lnSpc>
                <a:spcPct val="140000"/>
              </a:lnSpc>
              <a:spcBef>
                <a:spcPct val="0"/>
              </a:spcBef>
            </a:pPr>
            <a:r>
              <a:rPr lang="zh-CN" altLang="zh-CN" sz="2400" dirty="0" smtClean="0">
                <a:latin typeface="宋体" panose="02010600030101010101" pitchFamily="2" charset="-122"/>
                <a:cs typeface="宋体" panose="02010600030101010101" pitchFamily="2" charset="-122"/>
                <a:sym typeface="+mn-ea"/>
              </a:rPr>
              <a:t>使</a:t>
            </a:r>
            <a:r>
              <a:rPr lang="zh-CN" altLang="zh-CN" sz="2400" dirty="0">
                <a:latin typeface="宋体" panose="02010600030101010101" pitchFamily="2" charset="-122"/>
                <a:cs typeface="宋体" panose="02010600030101010101" pitchFamily="2" charset="-122"/>
                <a:sym typeface="+mn-ea"/>
              </a:rPr>
              <a:t>用前应详细阅读说明书，不得与哌替啶、雷诺嗪等高度依赖CYP3A进行清除且其血浆浓度升高会导致严重和或危及生命的不良反</a:t>
            </a:r>
            <a:r>
              <a:rPr lang="zh-CN" altLang="zh-CN" sz="2400" dirty="0" smtClean="0">
                <a:latin typeface="宋体" panose="02010600030101010101" pitchFamily="2" charset="-122"/>
                <a:cs typeface="宋体" panose="02010600030101010101" pitchFamily="2" charset="-122"/>
                <a:sym typeface="+mn-ea"/>
              </a:rPr>
              <a:t>应的</a:t>
            </a:r>
            <a:r>
              <a:rPr lang="zh-CN" altLang="zh-CN" sz="2400" dirty="0">
                <a:latin typeface="宋体" panose="02010600030101010101" pitchFamily="2" charset="-122"/>
                <a:cs typeface="宋体" panose="02010600030101010101" pitchFamily="2" charset="-122"/>
                <a:sym typeface="+mn-ea"/>
              </a:rPr>
              <a:t>药物联用。</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istrator.USER-20190225EH\Desktop\20221117阿兹夫定应用经验分享\搜狗截图20221117192231.png"/>
          <p:cNvPicPr>
            <a:picLocks noChangeAspect="1" noChangeArrowheads="1"/>
          </p:cNvPicPr>
          <p:nvPr/>
        </p:nvPicPr>
        <p:blipFill>
          <a:blip r:embed="rId2" cstate="print"/>
          <a:srcRect/>
          <a:stretch>
            <a:fillRect/>
          </a:stretch>
        </p:blipFill>
        <p:spPr bwMode="auto">
          <a:xfrm>
            <a:off x="407368" y="764704"/>
            <a:ext cx="11233248" cy="601984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87257" y="1201632"/>
            <a:ext cx="10972800" cy="977053"/>
          </a:xfrm>
        </p:spPr>
        <p:txBody>
          <a:bodyPr/>
          <a:lstStyle/>
          <a:p>
            <a:r>
              <a:rPr lang="en-US" altLang="zh-CN" sz="4265" dirty="0">
                <a:latin typeface="微软雅黑" panose="020B0503020204020204" charset="-122"/>
                <a:ea typeface="微软雅黑" panose="020B0503020204020204" charset="-122"/>
                <a:cs typeface="Arial" panose="020B0604020202020204" pitchFamily="34" charset="0"/>
                <a:sym typeface="+mn-ea"/>
              </a:rPr>
              <a:t>     </a:t>
            </a:r>
            <a:r>
              <a:rPr u="sng" dirty="0" err="1">
                <a:latin typeface="微软雅黑" panose="020B0503020204020204" charset="-122"/>
                <a:ea typeface="微软雅黑" panose="020B0503020204020204" charset="-122"/>
                <a:cs typeface="Arial" panose="020B0604020202020204" pitchFamily="34" charset="0"/>
                <a:sym typeface="+mn-ea"/>
              </a:rPr>
              <a:t>什么是新型冠状病毒</a:t>
            </a:r>
            <a:r>
              <a:rPr lang="zh-CN" u="sng" dirty="0">
                <a:latin typeface="微软雅黑" panose="020B0503020204020204" charset="-122"/>
                <a:ea typeface="微软雅黑" panose="020B0503020204020204" charset="-122"/>
                <a:cs typeface="Arial" panose="020B0604020202020204" pitchFamily="34" charset="0"/>
                <a:sym typeface="+mn-ea"/>
              </a:rPr>
              <a:t>？</a:t>
            </a:r>
            <a:r>
              <a:rPr lang="zh-CN" altLang="en-US" dirty="0">
                <a:latin typeface="微软雅黑" panose="020B0503020204020204" charset="-122"/>
                <a:ea typeface="微软雅黑" panose="020B0503020204020204" charset="-122"/>
                <a:cs typeface="Arial" panose="020B0604020202020204" pitchFamily="34" charset="0"/>
              </a:rPr>
              <a:t/>
            </a:r>
            <a:br>
              <a:rPr lang="zh-CN" altLang="en-US" dirty="0">
                <a:latin typeface="微软雅黑" panose="020B0503020204020204" charset="-122"/>
                <a:ea typeface="微软雅黑" panose="020B0503020204020204" charset="-122"/>
                <a:cs typeface="Arial" panose="020B0604020202020204" pitchFamily="34" charset="0"/>
              </a:rPr>
            </a:br>
            <a:endParaRPr lang="zh-CN" altLang="en-US" dirty="0"/>
          </a:p>
        </p:txBody>
      </p:sp>
      <p:sp>
        <p:nvSpPr>
          <p:cNvPr id="4" name="文本框 3"/>
          <p:cNvSpPr txBox="1"/>
          <p:nvPr/>
        </p:nvSpPr>
        <p:spPr>
          <a:xfrm>
            <a:off x="263525" y="2276475"/>
            <a:ext cx="8283575" cy="3785652"/>
          </a:xfrm>
          <a:prstGeom prst="rect">
            <a:avLst/>
          </a:prstGeom>
          <a:noFill/>
        </p:spPr>
        <p:txBody>
          <a:bodyPr wrap="square" rtlCol="0">
            <a:spAutoFit/>
          </a:bodyPr>
          <a:lstStyle/>
          <a:p>
            <a:pPr marL="342900" indent="-342900" algn="l">
              <a:lnSpc>
                <a:spcPct val="150000"/>
              </a:lnSpc>
              <a:spcBef>
                <a:spcPct val="0"/>
              </a:spcBef>
              <a:buFont typeface="Wingdings" panose="05000000000000000000" charset="0"/>
              <a:buChar char="l"/>
            </a:pPr>
            <a:r>
              <a:rPr sz="2000" dirty="0">
                <a:latin typeface="微软雅黑" panose="020B0503020204020204" charset="-122"/>
                <a:ea typeface="微软雅黑" panose="020B0503020204020204" charset="-122"/>
                <a:cs typeface="微软雅黑" panose="020B0503020204020204" charset="-122"/>
                <a:sym typeface="+mn-ea"/>
              </a:rPr>
              <a:t>新型冠状病毒（2019-nCoV）属于β属冠状病毒，对紫外线和热敏感，乙醚、75%乙醇、含氯消毒剂、过氧乙酸和氯仿等脂溶剂均可有效灭活病毒</a:t>
            </a:r>
            <a:r>
              <a:rPr sz="2000" dirty="0" smtClean="0">
                <a:latin typeface="微软雅黑" panose="020B0503020204020204" charset="-122"/>
                <a:ea typeface="微软雅黑" panose="020B0503020204020204" charset="-122"/>
                <a:cs typeface="微软雅黑" panose="020B0503020204020204" charset="-122"/>
                <a:sym typeface="+mn-ea"/>
              </a:rPr>
              <a:t>。</a:t>
            </a:r>
            <a:endParaRPr lang="en-US" sz="2000" dirty="0" smtClean="0">
              <a:latin typeface="微软雅黑" panose="020B0503020204020204" charset="-122"/>
              <a:ea typeface="微软雅黑" panose="020B0503020204020204" charset="-122"/>
              <a:cs typeface="微软雅黑" panose="020B0503020204020204" charset="-122"/>
              <a:sym typeface="+mn-ea"/>
            </a:endParaRPr>
          </a:p>
          <a:p>
            <a:pPr marL="342900" indent="-342900" algn="l">
              <a:lnSpc>
                <a:spcPct val="150000"/>
              </a:lnSpc>
              <a:spcBef>
                <a:spcPct val="0"/>
              </a:spcBef>
              <a:buFont typeface="Wingdings" panose="05000000000000000000" charset="0"/>
              <a:buChar char="l"/>
            </a:pPr>
            <a:r>
              <a:rPr lang="zh-CN" altLang="en-US" sz="2000" dirty="0" smtClean="0">
                <a:latin typeface="微软雅黑" panose="020B0503020204020204" charset="-122"/>
                <a:ea typeface="微软雅黑" panose="020B0503020204020204" charset="-122"/>
                <a:cs typeface="微软雅黑" panose="020B0503020204020204" charset="-122"/>
                <a:sym typeface="+mn-ea"/>
              </a:rPr>
              <a:t>人蓄共患疾病</a:t>
            </a:r>
            <a:endParaRPr lang="en-US" altLang="zh-CN" sz="2000" dirty="0" smtClean="0">
              <a:latin typeface="微软雅黑" panose="020B0503020204020204" charset="-122"/>
              <a:ea typeface="微软雅黑" panose="020B0503020204020204" charset="-122"/>
              <a:cs typeface="微软雅黑" panose="020B0503020204020204" charset="-122"/>
              <a:sym typeface="+mn-ea"/>
            </a:endParaRPr>
          </a:p>
          <a:p>
            <a:pPr marL="342900" indent="-342900" algn="l">
              <a:lnSpc>
                <a:spcPct val="150000"/>
              </a:lnSpc>
              <a:spcBef>
                <a:spcPct val="0"/>
              </a:spcBef>
              <a:buFont typeface="Wingdings" panose="05000000000000000000" charset="0"/>
              <a:buChar char="l"/>
            </a:pPr>
            <a:r>
              <a:rPr sz="2000" dirty="0" err="1" smtClean="0">
                <a:latin typeface="微软雅黑" panose="020B0503020204020204" charset="-122"/>
                <a:ea typeface="微软雅黑" panose="020B0503020204020204" charset="-122"/>
                <a:cs typeface="微软雅黑" panose="020B0503020204020204" charset="-122"/>
                <a:sym typeface="+mn-ea"/>
              </a:rPr>
              <a:t>人群</a:t>
            </a:r>
            <a:r>
              <a:rPr sz="2000" dirty="0" err="1" smtClean="0">
                <a:solidFill>
                  <a:srgbClr val="FF0000"/>
                </a:solidFill>
                <a:latin typeface="微软雅黑" panose="020B0503020204020204" charset="-122"/>
                <a:ea typeface="微软雅黑" panose="020B0503020204020204" charset="-122"/>
                <a:cs typeface="微软雅黑" panose="020B0503020204020204" charset="-122"/>
                <a:sym typeface="+mn-ea"/>
              </a:rPr>
              <a:t>普遍易感</a:t>
            </a:r>
            <a:r>
              <a:rPr sz="2000" dirty="0">
                <a:latin typeface="微软雅黑" panose="020B0503020204020204" charset="-122"/>
                <a:ea typeface="微软雅黑" panose="020B0503020204020204" charset="-122"/>
                <a:cs typeface="微软雅黑" panose="020B0503020204020204" charset="-122"/>
                <a:sym typeface="+mn-ea"/>
              </a:rPr>
              <a:t>。</a:t>
            </a:r>
          </a:p>
          <a:p>
            <a:pPr marL="342900" indent="-342900" algn="l">
              <a:lnSpc>
                <a:spcPct val="150000"/>
              </a:lnSpc>
              <a:spcBef>
                <a:spcPct val="0"/>
              </a:spcBef>
              <a:buFont typeface="Wingdings" panose="05000000000000000000" charset="0"/>
              <a:buChar char="l"/>
            </a:pPr>
            <a:r>
              <a:rPr sz="2000" dirty="0" err="1">
                <a:latin typeface="微软雅黑" panose="020B0503020204020204" charset="-122"/>
                <a:ea typeface="微软雅黑" panose="020B0503020204020204" charset="-122"/>
                <a:cs typeface="微软雅黑" panose="020B0503020204020204" charset="-122"/>
                <a:sym typeface="+mn-ea"/>
              </a:rPr>
              <a:t>传染源</a:t>
            </a:r>
            <a:r>
              <a:rPr lang="zh-CN" sz="2000" dirty="0">
                <a:latin typeface="微软雅黑" panose="020B0503020204020204" charset="-122"/>
                <a:ea typeface="微软雅黑" panose="020B0503020204020204" charset="-122"/>
                <a:cs typeface="微软雅黑" panose="020B0503020204020204" charset="-122"/>
                <a:sym typeface="+mn-ea"/>
              </a:rPr>
              <a:t>：</a:t>
            </a:r>
            <a:r>
              <a:rPr sz="2000" dirty="0" err="1">
                <a:latin typeface="微软雅黑" panose="020B0503020204020204" charset="-122"/>
                <a:ea typeface="微软雅黑" panose="020B0503020204020204" charset="-122"/>
                <a:cs typeface="微软雅黑" panose="020B0503020204020204" charset="-122"/>
                <a:sym typeface="+mn-ea"/>
              </a:rPr>
              <a:t>主要是新冠肺炎</a:t>
            </a:r>
            <a:r>
              <a:rPr sz="2000" dirty="0" err="1">
                <a:solidFill>
                  <a:srgbClr val="FF0000"/>
                </a:solidFill>
                <a:latin typeface="微软雅黑" panose="020B0503020204020204" charset="-122"/>
                <a:ea typeface="微软雅黑" panose="020B0503020204020204" charset="-122"/>
                <a:cs typeface="微软雅黑" panose="020B0503020204020204" charset="-122"/>
                <a:sym typeface="+mn-ea"/>
              </a:rPr>
              <a:t>确诊病例</a:t>
            </a:r>
            <a:r>
              <a:rPr sz="2000" dirty="0" err="1">
                <a:latin typeface="微软雅黑" panose="020B0503020204020204" charset="-122"/>
                <a:ea typeface="微软雅黑" panose="020B0503020204020204" charset="-122"/>
                <a:cs typeface="微软雅黑" panose="020B0503020204020204" charset="-122"/>
                <a:sym typeface="+mn-ea"/>
              </a:rPr>
              <a:t>和</a:t>
            </a:r>
            <a:r>
              <a:rPr sz="2000" dirty="0" err="1">
                <a:solidFill>
                  <a:srgbClr val="FF0000"/>
                </a:solidFill>
                <a:latin typeface="微软雅黑" panose="020B0503020204020204" charset="-122"/>
                <a:ea typeface="微软雅黑" panose="020B0503020204020204" charset="-122"/>
                <a:cs typeface="微软雅黑" panose="020B0503020204020204" charset="-122"/>
                <a:sym typeface="+mn-ea"/>
              </a:rPr>
              <a:t>无症状感染者</a:t>
            </a:r>
            <a:r>
              <a:rPr lang="zh-CN" sz="2000" dirty="0">
                <a:latin typeface="微软雅黑" panose="020B0503020204020204" charset="-122"/>
                <a:ea typeface="微软雅黑" panose="020B0503020204020204" charset="-122"/>
                <a:cs typeface="微软雅黑" panose="020B0503020204020204" charset="-122"/>
                <a:sym typeface="+mn-ea"/>
              </a:rPr>
              <a:t>。</a:t>
            </a:r>
          </a:p>
          <a:p>
            <a:pPr marL="342900" indent="-342900" algn="l">
              <a:lnSpc>
                <a:spcPct val="150000"/>
              </a:lnSpc>
              <a:spcBef>
                <a:spcPct val="0"/>
              </a:spcBef>
              <a:buFont typeface="Wingdings" panose="05000000000000000000" charset="0"/>
              <a:buChar char="l"/>
            </a:pPr>
            <a:r>
              <a:rPr sz="2000" dirty="0" err="1">
                <a:latin typeface="微软雅黑" panose="020B0503020204020204" charset="-122"/>
                <a:ea typeface="微软雅黑" panose="020B0503020204020204" charset="-122"/>
                <a:cs typeface="微软雅黑" panose="020B0503020204020204" charset="-122"/>
                <a:sym typeface="+mn-ea"/>
              </a:rPr>
              <a:t>传播途径</a:t>
            </a:r>
            <a:r>
              <a:rPr lang="zh-CN" sz="2000" dirty="0">
                <a:latin typeface="微软雅黑" panose="020B0503020204020204" charset="-122"/>
                <a:ea typeface="微软雅黑" panose="020B0503020204020204" charset="-122"/>
                <a:cs typeface="微软雅黑" panose="020B0503020204020204" charset="-122"/>
                <a:sym typeface="+mn-ea"/>
              </a:rPr>
              <a:t>：</a:t>
            </a:r>
            <a:r>
              <a:rPr sz="2000" dirty="0" err="1">
                <a:latin typeface="微软雅黑" panose="020B0503020204020204" charset="-122"/>
                <a:ea typeface="微软雅黑" panose="020B0503020204020204" charset="-122"/>
                <a:cs typeface="微软雅黑" panose="020B0503020204020204" charset="-122"/>
                <a:sym typeface="+mn-ea"/>
              </a:rPr>
              <a:t>经</a:t>
            </a:r>
            <a:r>
              <a:rPr sz="2000" dirty="0" err="1">
                <a:solidFill>
                  <a:srgbClr val="FF0000"/>
                </a:solidFill>
                <a:latin typeface="微软雅黑" panose="020B0503020204020204" charset="-122"/>
                <a:ea typeface="微软雅黑" panose="020B0503020204020204" charset="-122"/>
                <a:cs typeface="微软雅黑" panose="020B0503020204020204" charset="-122"/>
                <a:sym typeface="+mn-ea"/>
              </a:rPr>
              <a:t>呼吸道飞沫</a:t>
            </a:r>
            <a:r>
              <a:rPr sz="2000" dirty="0" err="1">
                <a:latin typeface="微软雅黑" panose="020B0503020204020204" charset="-122"/>
                <a:ea typeface="微软雅黑" panose="020B0503020204020204" charset="-122"/>
                <a:cs typeface="微软雅黑" panose="020B0503020204020204" charset="-122"/>
                <a:sym typeface="+mn-ea"/>
              </a:rPr>
              <a:t>和</a:t>
            </a:r>
            <a:r>
              <a:rPr sz="2000" dirty="0" err="1">
                <a:solidFill>
                  <a:srgbClr val="FF0000"/>
                </a:solidFill>
                <a:latin typeface="微软雅黑" panose="020B0503020204020204" charset="-122"/>
                <a:ea typeface="微软雅黑" panose="020B0503020204020204" charset="-122"/>
                <a:cs typeface="微软雅黑" panose="020B0503020204020204" charset="-122"/>
                <a:sym typeface="+mn-ea"/>
              </a:rPr>
              <a:t>密切接触</a:t>
            </a:r>
            <a:r>
              <a:rPr sz="2000" dirty="0" err="1">
                <a:latin typeface="微软雅黑" panose="020B0503020204020204" charset="-122"/>
                <a:ea typeface="微软雅黑" panose="020B0503020204020204" charset="-122"/>
                <a:cs typeface="微软雅黑" panose="020B0503020204020204" charset="-122"/>
                <a:sym typeface="+mn-ea"/>
              </a:rPr>
              <a:t>传播，在相对封闭的环境中经</a:t>
            </a:r>
            <a:r>
              <a:rPr sz="2000" dirty="0" err="1">
                <a:solidFill>
                  <a:srgbClr val="FF0000"/>
                </a:solidFill>
                <a:latin typeface="微软雅黑" panose="020B0503020204020204" charset="-122"/>
                <a:ea typeface="微软雅黑" panose="020B0503020204020204" charset="-122"/>
                <a:cs typeface="微软雅黑" panose="020B0503020204020204" charset="-122"/>
                <a:sym typeface="+mn-ea"/>
              </a:rPr>
              <a:t>气溶胶</a:t>
            </a:r>
            <a:r>
              <a:rPr sz="2000" dirty="0" err="1">
                <a:latin typeface="微软雅黑" panose="020B0503020204020204" charset="-122"/>
                <a:ea typeface="微软雅黑" panose="020B0503020204020204" charset="-122"/>
                <a:cs typeface="微软雅黑" panose="020B0503020204020204" charset="-122"/>
                <a:sym typeface="+mn-ea"/>
              </a:rPr>
              <a:t>传播，接触被病毒污染的</a:t>
            </a:r>
            <a:r>
              <a:rPr sz="2000" dirty="0" err="1">
                <a:solidFill>
                  <a:srgbClr val="FF0000"/>
                </a:solidFill>
                <a:latin typeface="微软雅黑" panose="020B0503020204020204" charset="-122"/>
                <a:ea typeface="微软雅黑" panose="020B0503020204020204" charset="-122"/>
                <a:cs typeface="微软雅黑" panose="020B0503020204020204" charset="-122"/>
                <a:sym typeface="+mn-ea"/>
              </a:rPr>
              <a:t>物品</a:t>
            </a:r>
            <a:r>
              <a:rPr sz="2000" dirty="0" err="1">
                <a:latin typeface="微软雅黑" panose="020B0503020204020204" charset="-122"/>
                <a:ea typeface="微软雅黑" panose="020B0503020204020204" charset="-122"/>
                <a:cs typeface="微软雅黑" panose="020B0503020204020204" charset="-122"/>
                <a:sym typeface="+mn-ea"/>
              </a:rPr>
              <a:t>后也可能造成感染</a:t>
            </a:r>
            <a:r>
              <a:rPr lang="zh-CN" sz="2000" dirty="0">
                <a:latin typeface="微软雅黑" panose="020B0503020204020204" charset="-122"/>
                <a:ea typeface="微软雅黑" panose="020B0503020204020204" charset="-122"/>
                <a:cs typeface="微软雅黑" panose="020B0503020204020204" charset="-122"/>
                <a:sym typeface="+mn-ea"/>
              </a:rPr>
              <a:t>。</a:t>
            </a:r>
          </a:p>
        </p:txBody>
      </p:sp>
      <p:pic>
        <p:nvPicPr>
          <p:cNvPr id="13316" name="Picture 3"/>
          <p:cNvPicPr>
            <a:picLocks noChangeAspect="1" noChangeArrowheads="1"/>
          </p:cNvPicPr>
          <p:nvPr>
            <p:custDataLst>
              <p:tags r:id="rId1"/>
            </p:custDataLst>
          </p:nvPr>
        </p:nvPicPr>
        <p:blipFill>
          <a:blip r:embed="rId3" cstate="print">
            <a:extLst>
              <a:ext uri="{28A0092B-C50C-407E-A947-70E740481C1C}">
                <a14:useLocalDpi xmlns:a14="http://schemas.microsoft.com/office/drawing/2010/main" xmlns="" val="0"/>
              </a:ext>
            </a:extLst>
          </a:blip>
          <a:srcRect/>
          <a:stretch>
            <a:fillRect/>
          </a:stretch>
        </p:blipFill>
        <p:spPr bwMode="auto">
          <a:xfrm>
            <a:off x="8688705" y="2420621"/>
            <a:ext cx="3149600" cy="320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文本框 4"/>
          <p:cNvSpPr txBox="1"/>
          <p:nvPr/>
        </p:nvSpPr>
        <p:spPr>
          <a:xfrm>
            <a:off x="6167755" y="6525260"/>
            <a:ext cx="2695575" cy="275590"/>
          </a:xfrm>
          <a:prstGeom prst="rect">
            <a:avLst/>
          </a:prstGeom>
          <a:noFill/>
        </p:spPr>
        <p:txBody>
          <a:bodyPr wrap="square" rtlCol="0" anchor="t">
            <a:spAutoFit/>
          </a:bodyPr>
          <a:lstStyle/>
          <a:p>
            <a:r>
              <a:rPr lang="zh-CN" sz="1200" dirty="0"/>
              <a:t>新型冠状病毒肺炎防控方案第九版</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6870" y="1053465"/>
            <a:ext cx="10972800" cy="774065"/>
          </a:xfrm>
        </p:spPr>
        <p:txBody>
          <a:bodyPr/>
          <a:lstStyle/>
          <a:p>
            <a:r>
              <a:rPr lang="zh-CN" altLang="en-US" b="1" u="sng" dirty="0" smtClean="0">
                <a:latin typeface="微软雅黑" panose="020B0503020204020204" charset="-122"/>
                <a:ea typeface="微软雅黑" panose="020B0503020204020204" charset="-122"/>
                <a:sym typeface="+mn-ea"/>
              </a:rPr>
              <a:t>抗 病 毒 治 疗</a:t>
            </a:r>
            <a:endParaRPr lang="zh-CN" altLang="en-US" dirty="0"/>
          </a:p>
        </p:txBody>
      </p:sp>
      <p:sp>
        <p:nvSpPr>
          <p:cNvPr id="5" name="文本框 4"/>
          <p:cNvSpPr txBox="1"/>
          <p:nvPr/>
        </p:nvSpPr>
        <p:spPr>
          <a:xfrm>
            <a:off x="767408" y="2060848"/>
            <a:ext cx="10466493" cy="3711785"/>
          </a:xfrm>
          <a:prstGeom prst="rect">
            <a:avLst/>
          </a:prstGeom>
          <a:noFill/>
        </p:spPr>
        <p:txBody>
          <a:bodyPr wrap="square" rtlCol="0">
            <a:spAutoFit/>
          </a:bodyPr>
          <a:lstStyle/>
          <a:p>
            <a:pPr algn="l">
              <a:lnSpc>
                <a:spcPct val="140000"/>
              </a:lnSpc>
              <a:spcBef>
                <a:spcPct val="0"/>
              </a:spcBef>
            </a:pPr>
            <a:r>
              <a:rPr lang="en-US" altLang="zh-CN" sz="2400" b="1" dirty="0" smtClean="0">
                <a:solidFill>
                  <a:srgbClr val="FF0000"/>
                </a:solidFill>
                <a:latin typeface="宋体" panose="02010600030101010101" pitchFamily="2" charset="-122"/>
                <a:cs typeface="宋体" panose="02010600030101010101" pitchFamily="2" charset="-122"/>
                <a:sym typeface="+mn-ea"/>
              </a:rPr>
              <a:t>3</a:t>
            </a:r>
            <a:r>
              <a:rPr lang="zh-CN" altLang="en-US" sz="2400" b="1" dirty="0" smtClean="0">
                <a:solidFill>
                  <a:srgbClr val="FF0000"/>
                </a:solidFill>
                <a:latin typeface="宋体" panose="02010600030101010101" pitchFamily="2" charset="-122"/>
                <a:cs typeface="宋体" panose="02010600030101010101" pitchFamily="2" charset="-122"/>
                <a:sym typeface="+mn-ea"/>
              </a:rPr>
              <a:t>、</a:t>
            </a:r>
            <a:r>
              <a:rPr altLang="zh-CN" sz="2400" b="1" dirty="0" err="1">
                <a:solidFill>
                  <a:srgbClr val="FF0000"/>
                </a:solidFill>
                <a:latin typeface="宋体" panose="02010600030101010101" pitchFamily="2" charset="-122"/>
                <a:cs typeface="宋体" panose="02010600030101010101" pitchFamily="2" charset="-122"/>
                <a:sym typeface="+mn-ea"/>
              </a:rPr>
              <a:t>单克隆抗体：安巴韦单抗/罗米司韦单抗注射液</a:t>
            </a:r>
            <a:r>
              <a:rPr altLang="zh-CN" sz="2400" dirty="0">
                <a:solidFill>
                  <a:srgbClr val="FF0000"/>
                </a:solidFill>
                <a:latin typeface="宋体" panose="02010600030101010101" pitchFamily="2" charset="-122"/>
                <a:cs typeface="宋体" panose="02010600030101010101" pitchFamily="2" charset="-122"/>
                <a:sym typeface="+mn-ea"/>
              </a:rPr>
              <a:t>。</a:t>
            </a:r>
            <a:r>
              <a:rPr altLang="zh-CN" sz="2400" dirty="0" err="1">
                <a:latin typeface="宋体" panose="02010600030101010101" pitchFamily="2" charset="-122"/>
                <a:cs typeface="宋体" panose="02010600030101010101" pitchFamily="2" charset="-122"/>
                <a:sym typeface="+mn-ea"/>
              </a:rPr>
              <a:t>联合用于治疗轻型和普通型且伴有进展为重型高风险因素的成人和青少年</a:t>
            </a:r>
            <a:r>
              <a:rPr altLang="zh-CN" sz="2400" dirty="0">
                <a:latin typeface="宋体" panose="02010600030101010101" pitchFamily="2" charset="-122"/>
                <a:cs typeface="宋体" panose="02010600030101010101" pitchFamily="2" charset="-122"/>
                <a:sym typeface="+mn-ea"/>
              </a:rPr>
              <a:t>(12</a:t>
            </a:r>
            <a:r>
              <a:rPr lang="en-US" sz="2400" dirty="0">
                <a:latin typeface="宋体" panose="02010600030101010101" pitchFamily="2" charset="-122"/>
                <a:cs typeface="宋体" panose="02010600030101010101" pitchFamily="2" charset="-122"/>
                <a:sym typeface="+mn-ea"/>
              </a:rPr>
              <a:t>-</a:t>
            </a:r>
            <a:r>
              <a:rPr altLang="zh-CN" sz="2400" dirty="0">
                <a:latin typeface="宋体" panose="02010600030101010101" pitchFamily="2" charset="-122"/>
                <a:cs typeface="宋体" panose="02010600030101010101" pitchFamily="2" charset="-122"/>
                <a:sym typeface="+mn-ea"/>
              </a:rPr>
              <a:t>17岁，体重≥40kg)</a:t>
            </a:r>
            <a:r>
              <a:rPr altLang="zh-CN" sz="2400" dirty="0" err="1">
                <a:latin typeface="宋体" panose="02010600030101010101" pitchFamily="2" charset="-122"/>
                <a:cs typeface="宋体" panose="02010600030101010101" pitchFamily="2" charset="-122"/>
                <a:sym typeface="+mn-ea"/>
              </a:rPr>
              <a:t>患者</a:t>
            </a:r>
            <a:r>
              <a:rPr altLang="zh-CN" sz="2400" dirty="0">
                <a:latin typeface="宋体" panose="02010600030101010101" pitchFamily="2" charset="-122"/>
                <a:cs typeface="宋体" panose="02010600030101010101" pitchFamily="2" charset="-122"/>
                <a:sym typeface="+mn-ea"/>
              </a:rPr>
              <a:t>。</a:t>
            </a:r>
          </a:p>
          <a:p>
            <a:pPr algn="l">
              <a:lnSpc>
                <a:spcPct val="140000"/>
              </a:lnSpc>
              <a:spcBef>
                <a:spcPct val="0"/>
              </a:spcBef>
            </a:pPr>
            <a:r>
              <a:rPr altLang="zh-CN" sz="2400" dirty="0">
                <a:latin typeface="宋体" panose="02010600030101010101" pitchFamily="2" charset="-122"/>
                <a:cs typeface="宋体" panose="02010600030101010101" pitchFamily="2" charset="-122"/>
                <a:sym typeface="+mn-ea"/>
              </a:rPr>
              <a:t>用法：二药的剂量分别为1000mg。在给药前两种药品分别以100ml生理盐水稀释后，经静脉序贯输注给药，以不高于4ml</a:t>
            </a:r>
            <a:r>
              <a:rPr lang="en-US" sz="2400" dirty="0">
                <a:latin typeface="宋体" panose="02010600030101010101" pitchFamily="2" charset="-122"/>
                <a:cs typeface="宋体" panose="02010600030101010101" pitchFamily="2" charset="-122"/>
                <a:sym typeface="+mn-ea"/>
              </a:rPr>
              <a:t>/min</a:t>
            </a:r>
            <a:r>
              <a:rPr altLang="zh-CN" sz="2400" dirty="0">
                <a:latin typeface="宋体" panose="02010600030101010101" pitchFamily="2" charset="-122"/>
                <a:cs typeface="宋体" panose="02010600030101010101" pitchFamily="2" charset="-122"/>
                <a:sym typeface="+mn-ea"/>
              </a:rPr>
              <a:t>的速度静脉滴注，之间使用生理盐水100m1冲管。在输注期间对患者进行临床监测，并在输注完成后对患者进至少</a:t>
            </a:r>
            <a:r>
              <a:rPr lang="en-US" sz="2400" dirty="0">
                <a:latin typeface="宋体" panose="02010600030101010101" pitchFamily="2" charset="-122"/>
                <a:cs typeface="宋体" panose="02010600030101010101" pitchFamily="2" charset="-122"/>
                <a:sym typeface="+mn-ea"/>
              </a:rPr>
              <a:t>1</a:t>
            </a:r>
            <a:r>
              <a:rPr altLang="zh-CN" sz="2400" dirty="0">
                <a:latin typeface="宋体" panose="02010600030101010101" pitchFamily="2" charset="-122"/>
                <a:cs typeface="宋体" panose="02010600030101010101" pitchFamily="2" charset="-122"/>
                <a:sym typeface="+mn-ea"/>
              </a:rPr>
              <a:t>小时的观察。</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51384" y="2276872"/>
            <a:ext cx="10355580" cy="3637919"/>
          </a:xfrm>
          <a:prstGeom prst="rect">
            <a:avLst/>
          </a:prstGeom>
          <a:noFill/>
        </p:spPr>
        <p:txBody>
          <a:bodyPr wrap="square" rtlCol="0" anchor="t">
            <a:spAutoFit/>
          </a:bodyPr>
          <a:lstStyle/>
          <a:p>
            <a:pPr>
              <a:lnSpc>
                <a:spcPct val="120000"/>
              </a:lnSpc>
            </a:pPr>
            <a:r>
              <a:rPr lang="en-US" altLang="zh-CN" sz="2400" dirty="0" smtClean="0">
                <a:solidFill>
                  <a:srgbClr val="FF0000"/>
                </a:solidFill>
                <a:latin typeface="+mn-ea"/>
                <a:ea typeface="+mn-ea"/>
                <a:cs typeface="+mn-ea"/>
              </a:rPr>
              <a:t>4</a:t>
            </a:r>
            <a:r>
              <a:rPr lang="zh-CN" altLang="en-US" sz="2400" dirty="0" smtClean="0">
                <a:solidFill>
                  <a:srgbClr val="FF0000"/>
                </a:solidFill>
                <a:latin typeface="+mn-ea"/>
                <a:ea typeface="+mn-ea"/>
                <a:cs typeface="+mn-ea"/>
              </a:rPr>
              <a:t>、</a:t>
            </a:r>
            <a:r>
              <a:rPr lang="zh-CN" altLang="en-US" sz="2400" b="1" dirty="0">
                <a:solidFill>
                  <a:srgbClr val="FF0000"/>
                </a:solidFill>
                <a:latin typeface="+mn-ea"/>
                <a:ea typeface="+mn-ea"/>
                <a:cs typeface="+mn-ea"/>
              </a:rPr>
              <a:t>静注C0VID</a:t>
            </a:r>
            <a:r>
              <a:rPr lang="en-US" altLang="zh-CN" sz="2400" b="1" dirty="0">
                <a:solidFill>
                  <a:srgbClr val="FF0000"/>
                </a:solidFill>
                <a:latin typeface="+mn-ea"/>
                <a:ea typeface="+mn-ea"/>
                <a:cs typeface="+mn-ea"/>
              </a:rPr>
              <a:t>-</a:t>
            </a:r>
            <a:r>
              <a:rPr lang="zh-CN" altLang="en-US" sz="2400" b="1" dirty="0">
                <a:solidFill>
                  <a:srgbClr val="FF0000"/>
                </a:solidFill>
                <a:latin typeface="+mn-ea"/>
                <a:ea typeface="+mn-ea"/>
                <a:cs typeface="+mn-ea"/>
              </a:rPr>
              <a:t>19人免疫球蛋</a:t>
            </a:r>
            <a:r>
              <a:rPr lang="zh-CN" altLang="en-US" sz="2400" b="1" dirty="0" smtClean="0">
                <a:solidFill>
                  <a:srgbClr val="FF0000"/>
                </a:solidFill>
                <a:latin typeface="+mn-ea"/>
                <a:ea typeface="+mn-ea"/>
                <a:cs typeface="+mn-ea"/>
              </a:rPr>
              <a:t>白</a:t>
            </a:r>
            <a:r>
              <a:rPr lang="zh-CN" altLang="en-US" sz="2400" dirty="0">
                <a:latin typeface="+mn-ea"/>
                <a:ea typeface="+mn-ea"/>
                <a:cs typeface="+mn-ea"/>
              </a:rPr>
              <a:t>：</a:t>
            </a:r>
            <a:r>
              <a:rPr lang="zh-CN" altLang="en-US" sz="2400" dirty="0" smtClean="0">
                <a:latin typeface="+mn-ea"/>
                <a:ea typeface="+mn-ea"/>
                <a:cs typeface="+mn-ea"/>
              </a:rPr>
              <a:t>可</a:t>
            </a:r>
            <a:r>
              <a:rPr lang="zh-CN" altLang="en-US" sz="2400" dirty="0">
                <a:latin typeface="+mn-ea"/>
                <a:ea typeface="+mn-ea"/>
                <a:cs typeface="+mn-ea"/>
              </a:rPr>
              <a:t>在病程早期用于有高危因素、病毒载量较高、病情进展较快的患者。</a:t>
            </a:r>
          </a:p>
          <a:p>
            <a:pPr>
              <a:lnSpc>
                <a:spcPct val="120000"/>
              </a:lnSpc>
            </a:pPr>
            <a:r>
              <a:rPr lang="zh-CN" altLang="en-US" sz="2400" dirty="0">
                <a:latin typeface="+mn-ea"/>
                <a:ea typeface="+mn-ea"/>
                <a:cs typeface="+mn-ea"/>
              </a:rPr>
              <a:t>使用剂量为轻型100mg/</a:t>
            </a:r>
            <a:r>
              <a:rPr lang="en-US" altLang="zh-CN" sz="2400" dirty="0">
                <a:latin typeface="+mn-ea"/>
                <a:ea typeface="+mn-ea"/>
                <a:cs typeface="+mn-ea"/>
              </a:rPr>
              <a:t>k</a:t>
            </a:r>
            <a:r>
              <a:rPr lang="zh-CN" altLang="en-US" sz="2400" dirty="0">
                <a:latin typeface="+mn-ea"/>
                <a:ea typeface="+mn-ea"/>
                <a:cs typeface="+mn-ea"/>
              </a:rPr>
              <a:t>g,普通型200mg/kg,重型400mg/</a:t>
            </a:r>
            <a:r>
              <a:rPr lang="en-US" altLang="zh-CN" sz="2400" dirty="0">
                <a:latin typeface="+mn-ea"/>
                <a:ea typeface="+mn-ea"/>
                <a:cs typeface="+mn-ea"/>
              </a:rPr>
              <a:t>k</a:t>
            </a:r>
            <a:r>
              <a:rPr lang="zh-CN" altLang="en-US" sz="2400" dirty="0">
                <a:latin typeface="+mn-ea"/>
                <a:ea typeface="+mn-ea"/>
                <a:cs typeface="+mn-ea"/>
              </a:rPr>
              <a:t>g,静脉输注，根据患者病情改善情况，次日可再次输注，总次数不超过5次。</a:t>
            </a:r>
          </a:p>
          <a:p>
            <a:pPr>
              <a:lnSpc>
                <a:spcPct val="120000"/>
              </a:lnSpc>
            </a:pPr>
            <a:r>
              <a:rPr lang="en-US" altLang="zh-CN" sz="2400" dirty="0" smtClean="0">
                <a:solidFill>
                  <a:srgbClr val="FF0000"/>
                </a:solidFill>
                <a:latin typeface="+mn-ea"/>
                <a:ea typeface="+mn-ea"/>
                <a:cs typeface="+mn-ea"/>
              </a:rPr>
              <a:t>5</a:t>
            </a:r>
            <a:r>
              <a:rPr lang="zh-CN" altLang="en-US" sz="2400" dirty="0" smtClean="0">
                <a:solidFill>
                  <a:srgbClr val="FF0000"/>
                </a:solidFill>
                <a:latin typeface="+mn-ea"/>
                <a:ea typeface="+mn-ea"/>
                <a:cs typeface="+mn-ea"/>
              </a:rPr>
              <a:t>、</a:t>
            </a:r>
            <a:r>
              <a:rPr lang="zh-CN" altLang="en-US" sz="2400" b="1" dirty="0">
                <a:solidFill>
                  <a:srgbClr val="FF0000"/>
                </a:solidFill>
                <a:latin typeface="+mn-ea"/>
                <a:ea typeface="+mn-ea"/>
                <a:cs typeface="+mn-ea"/>
              </a:rPr>
              <a:t>康复者恢复期血</a:t>
            </a:r>
            <a:r>
              <a:rPr lang="zh-CN" altLang="en-US" sz="2400" b="1" dirty="0" smtClean="0">
                <a:solidFill>
                  <a:srgbClr val="FF0000"/>
                </a:solidFill>
                <a:latin typeface="+mn-ea"/>
                <a:ea typeface="+mn-ea"/>
                <a:cs typeface="+mn-ea"/>
              </a:rPr>
              <a:t>浆</a:t>
            </a:r>
            <a:r>
              <a:rPr lang="zh-CN" altLang="en-US" sz="2400" dirty="0">
                <a:solidFill>
                  <a:srgbClr val="FF0000"/>
                </a:solidFill>
                <a:latin typeface="+mn-ea"/>
                <a:ea typeface="+mn-ea"/>
                <a:cs typeface="+mn-ea"/>
              </a:rPr>
              <a:t>：</a:t>
            </a:r>
            <a:r>
              <a:rPr lang="zh-CN" altLang="en-US" sz="2400" dirty="0" smtClean="0">
                <a:latin typeface="+mn-ea"/>
                <a:ea typeface="+mn-ea"/>
                <a:cs typeface="+mn-ea"/>
              </a:rPr>
              <a:t>可</a:t>
            </a:r>
            <a:r>
              <a:rPr lang="zh-CN" altLang="en-US" sz="2400" dirty="0">
                <a:latin typeface="+mn-ea"/>
                <a:ea typeface="+mn-ea"/>
                <a:cs typeface="+mn-ea"/>
              </a:rPr>
              <a:t>在病程早期用于有高危因素、病毒载量较高、病情进展较快的患者。</a:t>
            </a:r>
          </a:p>
          <a:p>
            <a:pPr>
              <a:lnSpc>
                <a:spcPct val="120000"/>
              </a:lnSpc>
            </a:pPr>
            <a:r>
              <a:rPr lang="zh-CN" altLang="en-US" sz="2400" dirty="0">
                <a:latin typeface="+mn-ea"/>
                <a:ea typeface="+mn-ea"/>
                <a:cs typeface="+mn-ea"/>
              </a:rPr>
              <a:t>输注剂量为200~500m</a:t>
            </a:r>
            <a:r>
              <a:rPr lang="en-US" altLang="zh-CN" sz="2400" dirty="0">
                <a:latin typeface="+mn-ea"/>
                <a:ea typeface="+mn-ea"/>
                <a:cs typeface="+mn-ea"/>
              </a:rPr>
              <a:t>l</a:t>
            </a:r>
            <a:r>
              <a:rPr lang="zh-CN" altLang="en-US" sz="2400" dirty="0">
                <a:latin typeface="+mn-ea"/>
                <a:ea typeface="+mn-ea"/>
                <a:cs typeface="+mn-ea"/>
              </a:rPr>
              <a:t>(4~5ml/</a:t>
            </a:r>
            <a:r>
              <a:rPr lang="en-US" altLang="zh-CN" sz="2400" dirty="0">
                <a:latin typeface="+mn-ea"/>
                <a:ea typeface="+mn-ea"/>
                <a:cs typeface="+mn-ea"/>
              </a:rPr>
              <a:t>k</a:t>
            </a:r>
            <a:r>
              <a:rPr lang="zh-CN" altLang="en-US" sz="2400" dirty="0">
                <a:latin typeface="+mn-ea"/>
                <a:ea typeface="+mn-ea"/>
                <a:cs typeface="+mn-ea"/>
              </a:rPr>
              <a:t>g),可根据患者个体情况及病毒载量等决定是否再次输注。</a:t>
            </a:r>
          </a:p>
        </p:txBody>
      </p:sp>
      <p:sp>
        <p:nvSpPr>
          <p:cNvPr id="3" name="文本框 2"/>
          <p:cNvSpPr txBox="1"/>
          <p:nvPr/>
        </p:nvSpPr>
        <p:spPr>
          <a:xfrm>
            <a:off x="4293235" y="1167342"/>
            <a:ext cx="3679212" cy="769441"/>
          </a:xfrm>
          <a:prstGeom prst="rect">
            <a:avLst/>
          </a:prstGeom>
          <a:noFill/>
        </p:spPr>
        <p:txBody>
          <a:bodyPr wrap="none" rtlCol="0" anchor="t">
            <a:spAutoFit/>
          </a:bodyPr>
          <a:lstStyle/>
          <a:p>
            <a:r>
              <a:rPr lang="zh-CN" altLang="en-US" sz="4400" b="1" u="sng" dirty="0" smtClean="0">
                <a:latin typeface="微软雅黑" panose="020B0503020204020204" charset="-122"/>
                <a:ea typeface="微软雅黑" panose="020B0503020204020204" charset="-122"/>
                <a:sym typeface="+mn-ea"/>
              </a:rPr>
              <a:t>抗 病 毒 治 疗</a:t>
            </a:r>
            <a:endParaRPr lang="zh-CN" altLang="en-US" sz="4265" dirty="0">
              <a:latin typeface="微软雅黑" panose="020B0503020204020204" charset="-122"/>
              <a:ea typeface="微软雅黑" panose="020B0503020204020204"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23392" y="1916832"/>
            <a:ext cx="10355580" cy="4247317"/>
          </a:xfrm>
          <a:prstGeom prst="rect">
            <a:avLst/>
          </a:prstGeom>
          <a:noFill/>
        </p:spPr>
        <p:txBody>
          <a:bodyPr wrap="square" rtlCol="0" anchor="t">
            <a:spAutoFit/>
          </a:bodyPr>
          <a:lstStyle/>
          <a:p>
            <a:pPr>
              <a:lnSpc>
                <a:spcPct val="150000"/>
              </a:lnSpc>
            </a:pPr>
            <a:r>
              <a:rPr lang="en-US" sz="2000" b="1" dirty="0" smtClean="0">
                <a:solidFill>
                  <a:srgbClr val="FF0000"/>
                </a:solidFill>
                <a:latin typeface="+mn-ea"/>
                <a:ea typeface="+mn-ea"/>
                <a:cs typeface="+mn-ea"/>
              </a:rPr>
              <a:t>1</a:t>
            </a:r>
            <a:r>
              <a:rPr lang="zh-CN" altLang="en-US" sz="2000" b="1" dirty="0">
                <a:solidFill>
                  <a:srgbClr val="FF0000"/>
                </a:solidFill>
                <a:latin typeface="+mn-ea"/>
                <a:ea typeface="+mn-ea"/>
                <a:cs typeface="+mn-ea"/>
              </a:rPr>
              <a:t>、</a:t>
            </a:r>
            <a:r>
              <a:rPr sz="2000" b="1" dirty="0" err="1" smtClean="0">
                <a:solidFill>
                  <a:srgbClr val="FF0000"/>
                </a:solidFill>
                <a:latin typeface="+mn-ea"/>
                <a:ea typeface="+mn-ea"/>
                <a:cs typeface="+mn-ea"/>
              </a:rPr>
              <a:t>糖皮质激素</a:t>
            </a:r>
            <a:r>
              <a:rPr lang="zh-CN" altLang="en-US" sz="2000" b="1" dirty="0" smtClean="0">
                <a:solidFill>
                  <a:srgbClr val="FF0000"/>
                </a:solidFill>
                <a:latin typeface="+mn-ea"/>
                <a:ea typeface="+mn-ea"/>
                <a:cs typeface="+mn-ea"/>
              </a:rPr>
              <a:t>：</a:t>
            </a:r>
            <a:r>
              <a:rPr sz="2000" dirty="0" smtClean="0">
                <a:latin typeface="+mn-ea"/>
                <a:ea typeface="+mn-ea"/>
                <a:cs typeface="+mn-ea"/>
              </a:rPr>
              <a:t>对于氧合指标进行性恶化</a:t>
            </a:r>
            <a:r>
              <a:rPr sz="2000" dirty="0">
                <a:latin typeface="+mn-ea"/>
                <a:ea typeface="+mn-ea"/>
                <a:cs typeface="+mn-ea"/>
              </a:rPr>
              <a:t>、影像学进展迅速、机体炎症反应过度激活状态的重型和危重型患者，酌情短期内（不超过10日）使用糖皮质激素，建议地塞米松5mg/日或甲泼尼龙40mg/日，避免长时间、大剂量使用糖皮质激素，以减少副作用。</a:t>
            </a:r>
          </a:p>
          <a:p>
            <a:pPr>
              <a:lnSpc>
                <a:spcPct val="150000"/>
              </a:lnSpc>
            </a:pPr>
            <a:r>
              <a:rPr lang="en-US" sz="2000" b="1" dirty="0">
                <a:solidFill>
                  <a:srgbClr val="FF0000"/>
                </a:solidFill>
                <a:latin typeface="+mn-ea"/>
                <a:ea typeface="+mn-ea"/>
                <a:cs typeface="+mn-ea"/>
              </a:rPr>
              <a:t>2</a:t>
            </a:r>
            <a:r>
              <a:rPr lang="zh-CN" altLang="en-US" sz="2000" b="1" dirty="0">
                <a:solidFill>
                  <a:srgbClr val="FF0000"/>
                </a:solidFill>
                <a:latin typeface="+mn-ea"/>
                <a:ea typeface="+mn-ea"/>
                <a:cs typeface="+mn-ea"/>
              </a:rPr>
              <a:t>、</a:t>
            </a:r>
            <a:r>
              <a:rPr sz="2000" b="1" dirty="0">
                <a:solidFill>
                  <a:srgbClr val="FF0000"/>
                </a:solidFill>
                <a:latin typeface="+mn-ea"/>
                <a:ea typeface="+mn-ea"/>
                <a:cs typeface="+mn-ea"/>
              </a:rPr>
              <a:t>白细胞介素6(IL-6)</a:t>
            </a:r>
            <a:r>
              <a:rPr sz="2000" b="1" dirty="0" err="1">
                <a:solidFill>
                  <a:srgbClr val="FF0000"/>
                </a:solidFill>
                <a:latin typeface="+mn-ea"/>
                <a:ea typeface="+mn-ea"/>
                <a:cs typeface="+mn-ea"/>
              </a:rPr>
              <a:t>抑制剂：</a:t>
            </a:r>
            <a:r>
              <a:rPr sz="2000" dirty="0" err="1">
                <a:latin typeface="+mn-ea"/>
                <a:ea typeface="+mn-ea"/>
                <a:cs typeface="+mn-ea"/>
              </a:rPr>
              <a:t>托珠单抗</a:t>
            </a:r>
            <a:r>
              <a:rPr sz="2000" dirty="0">
                <a:latin typeface="+mn-ea"/>
                <a:ea typeface="+mn-ea"/>
                <a:cs typeface="+mn-ea"/>
              </a:rPr>
              <a:t>。对于重型、危重型且实验室检测IL一6水平升高者可试用。</a:t>
            </a:r>
          </a:p>
          <a:p>
            <a:pPr>
              <a:lnSpc>
                <a:spcPct val="150000"/>
              </a:lnSpc>
            </a:pPr>
            <a:r>
              <a:rPr sz="2000" dirty="0">
                <a:latin typeface="+mn-ea"/>
                <a:ea typeface="+mn-ea"/>
                <a:cs typeface="+mn-ea"/>
              </a:rPr>
              <a:t>用法：首次剂量</a:t>
            </a:r>
            <a:r>
              <a:rPr sz="2000" dirty="0" smtClean="0">
                <a:latin typeface="+mn-ea"/>
                <a:ea typeface="+mn-ea"/>
                <a:cs typeface="+mn-ea"/>
              </a:rPr>
              <a:t>4~8mg/kg</a:t>
            </a:r>
            <a:r>
              <a:rPr lang="zh-CN" altLang="en-US" sz="2000" dirty="0" smtClean="0">
                <a:latin typeface="+mn-ea"/>
                <a:ea typeface="+mn-ea"/>
                <a:cs typeface="+mn-ea"/>
              </a:rPr>
              <a:t>，</a:t>
            </a:r>
            <a:r>
              <a:rPr sz="2000" dirty="0" smtClean="0">
                <a:latin typeface="+mn-ea"/>
                <a:ea typeface="+mn-ea"/>
                <a:cs typeface="+mn-ea"/>
              </a:rPr>
              <a:t>推荐剂量400mg</a:t>
            </a:r>
            <a:r>
              <a:rPr lang="zh-CN" altLang="en-US" sz="2000" dirty="0" smtClean="0">
                <a:latin typeface="+mn-ea"/>
                <a:ea typeface="+mn-ea"/>
                <a:cs typeface="+mn-ea"/>
              </a:rPr>
              <a:t>，</a:t>
            </a:r>
            <a:r>
              <a:rPr sz="2000" dirty="0" smtClean="0">
                <a:latin typeface="+mn-ea"/>
                <a:ea typeface="+mn-ea"/>
                <a:cs typeface="+mn-ea"/>
              </a:rPr>
              <a:t>生理盐水稀释至100ml</a:t>
            </a:r>
            <a:r>
              <a:rPr lang="zh-CN" altLang="en-US" sz="2000" dirty="0" smtClean="0">
                <a:latin typeface="+mn-ea"/>
                <a:ea typeface="+mn-ea"/>
                <a:cs typeface="+mn-ea"/>
              </a:rPr>
              <a:t>，</a:t>
            </a:r>
            <a:r>
              <a:rPr sz="2000" dirty="0" smtClean="0">
                <a:latin typeface="+mn-ea"/>
                <a:ea typeface="+mn-ea"/>
                <a:cs typeface="+mn-ea"/>
              </a:rPr>
              <a:t>输注时间大于</a:t>
            </a:r>
            <a:r>
              <a:rPr sz="2000" dirty="0">
                <a:latin typeface="+mn-ea"/>
                <a:ea typeface="+mn-ea"/>
                <a:cs typeface="+mn-ea"/>
              </a:rPr>
              <a:t>1小时；首次用药疗效不佳者，可在首剂应用12小时后追加应用一</a:t>
            </a:r>
            <a:r>
              <a:rPr lang="zh-CN" sz="2000" dirty="0">
                <a:latin typeface="+mn-ea"/>
                <a:ea typeface="+mn-ea"/>
                <a:cs typeface="+mn-ea"/>
              </a:rPr>
              <a:t>次</a:t>
            </a:r>
            <a:r>
              <a:rPr sz="2000" dirty="0">
                <a:latin typeface="+mn-ea"/>
                <a:ea typeface="+mn-ea"/>
                <a:cs typeface="+mn-ea"/>
              </a:rPr>
              <a:t>（剂量同前），累计给药次数最多为2次，单次最大剂量不超过800mg</a:t>
            </a:r>
            <a:r>
              <a:rPr sz="2000" dirty="0" smtClean="0">
                <a:latin typeface="+mn-ea"/>
                <a:ea typeface="+mn-ea"/>
                <a:cs typeface="+mn-ea"/>
              </a:rPr>
              <a:t>。</a:t>
            </a:r>
            <a:endParaRPr lang="en-US" sz="2000" dirty="0" smtClean="0">
              <a:latin typeface="+mn-ea"/>
              <a:ea typeface="+mn-ea"/>
              <a:cs typeface="+mn-ea"/>
            </a:endParaRPr>
          </a:p>
          <a:p>
            <a:pPr>
              <a:lnSpc>
                <a:spcPct val="150000"/>
              </a:lnSpc>
            </a:pPr>
            <a:r>
              <a:rPr sz="2000" dirty="0" err="1" smtClean="0">
                <a:latin typeface="+mn-ea"/>
                <a:ea typeface="+mn-ea"/>
                <a:cs typeface="+mn-ea"/>
              </a:rPr>
              <a:t>注意过敏反应</a:t>
            </a:r>
            <a:r>
              <a:rPr sz="2000" dirty="0" err="1">
                <a:latin typeface="+mn-ea"/>
                <a:ea typeface="+mn-ea"/>
                <a:cs typeface="+mn-ea"/>
              </a:rPr>
              <a:t>，有结核等</a:t>
            </a:r>
            <a:r>
              <a:rPr lang="zh-CN" sz="2000" dirty="0">
                <a:latin typeface="+mn-ea"/>
                <a:ea typeface="+mn-ea"/>
                <a:cs typeface="+mn-ea"/>
              </a:rPr>
              <a:t>活动性感染者禁用。</a:t>
            </a:r>
          </a:p>
        </p:txBody>
      </p:sp>
      <p:sp>
        <p:nvSpPr>
          <p:cNvPr id="3" name="文本框 2"/>
          <p:cNvSpPr txBox="1"/>
          <p:nvPr/>
        </p:nvSpPr>
        <p:spPr>
          <a:xfrm>
            <a:off x="4296410" y="1025102"/>
            <a:ext cx="2946640" cy="769441"/>
          </a:xfrm>
          <a:prstGeom prst="rect">
            <a:avLst/>
          </a:prstGeom>
          <a:noFill/>
        </p:spPr>
        <p:txBody>
          <a:bodyPr wrap="none" rtlCol="0" anchor="t">
            <a:spAutoFit/>
          </a:bodyPr>
          <a:lstStyle/>
          <a:p>
            <a:r>
              <a:rPr lang="zh-CN" altLang="en-US" sz="4400" b="1" u="sng" dirty="0" smtClean="0">
                <a:latin typeface="微软雅黑" panose="020B0503020204020204" charset="-122"/>
                <a:ea typeface="微软雅黑" panose="020B0503020204020204" charset="-122"/>
                <a:sym typeface="+mn-ea"/>
              </a:rPr>
              <a:t>免 疫 治 疗</a:t>
            </a:r>
            <a:endParaRPr lang="zh-CN" altLang="en-US" sz="4265" dirty="0">
              <a:latin typeface="微软雅黑" panose="020B0503020204020204" charset="-122"/>
              <a:ea typeface="微软雅黑" panose="020B0503020204020204"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95960" y="1916430"/>
            <a:ext cx="9839325" cy="4302716"/>
          </a:xfrm>
          <a:prstGeom prst="rect">
            <a:avLst/>
          </a:prstGeom>
          <a:noFill/>
        </p:spPr>
        <p:txBody>
          <a:bodyPr wrap="square" rtlCol="0" anchor="t">
            <a:spAutoFit/>
          </a:bodyPr>
          <a:lstStyle/>
          <a:p>
            <a:pPr>
              <a:lnSpc>
                <a:spcPct val="120000"/>
              </a:lnSpc>
            </a:pPr>
            <a:r>
              <a:rPr lang="zh-CN" altLang="zh-CN" sz="1000" dirty="0">
                <a:latin typeface="宋体" panose="02010600030101010101" pitchFamily="2" charset="-122"/>
                <a:cs typeface="宋体" panose="02010600030101010101" pitchFamily="2" charset="-122"/>
                <a:sym typeface="+mn-ea"/>
              </a:rPr>
              <a:t>●</a:t>
            </a:r>
            <a:r>
              <a:rPr lang="zh-CN" altLang="zh-CN" sz="2400" b="1" dirty="0">
                <a:latin typeface="宋体" panose="02010600030101010101" pitchFamily="2" charset="-122"/>
                <a:cs typeface="宋体" panose="02010600030101010101" pitchFamily="2" charset="-122"/>
                <a:sym typeface="+mn-ea"/>
              </a:rPr>
              <a:t>抗凝治疗</a:t>
            </a:r>
          </a:p>
          <a:p>
            <a:pPr>
              <a:lnSpc>
                <a:spcPct val="130000"/>
              </a:lnSpc>
            </a:pPr>
            <a:r>
              <a:rPr sz="2400" dirty="0" err="1">
                <a:latin typeface="宋体" panose="02010600030101010101" pitchFamily="2" charset="-122"/>
                <a:cs typeface="+mn-ea"/>
              </a:rPr>
              <a:t>用于具有重症高危因素、病情进展较快的普通型，重型和危重型患者，无禁忌证情况下可给予治疗剂量的低分子肝素或普通肝素</a:t>
            </a:r>
            <a:r>
              <a:rPr sz="2400" dirty="0">
                <a:latin typeface="宋体" panose="02010600030101010101" pitchFamily="2" charset="-122"/>
                <a:cs typeface="+mn-ea"/>
              </a:rPr>
              <a:t>。</a:t>
            </a:r>
            <a:r>
              <a:rPr sz="2400" dirty="0" err="1">
                <a:latin typeface="宋体" panose="02010600030101010101" pitchFamily="2" charset="-122"/>
                <a:cs typeface="+mn-ea"/>
              </a:rPr>
              <a:t>发生血栓栓塞事件时，</a:t>
            </a:r>
            <a:r>
              <a:rPr sz="2400" dirty="0" err="1" smtClean="0">
                <a:latin typeface="宋体" panose="02010600030101010101" pitchFamily="2" charset="-122"/>
                <a:cs typeface="+mn-ea"/>
              </a:rPr>
              <a:t>按照相应指南进行治疗</a:t>
            </a:r>
            <a:r>
              <a:rPr sz="2400" dirty="0">
                <a:latin typeface="宋体" panose="02010600030101010101" pitchFamily="2" charset="-122"/>
                <a:cs typeface="+mn-ea"/>
              </a:rPr>
              <a:t>。</a:t>
            </a:r>
          </a:p>
          <a:p>
            <a:pPr>
              <a:lnSpc>
                <a:spcPct val="130000"/>
              </a:lnSpc>
            </a:pPr>
            <a:r>
              <a:rPr lang="zh-CN" altLang="zh-CN" sz="1000" dirty="0">
                <a:latin typeface="宋体" panose="02010600030101010101" pitchFamily="2" charset="-122"/>
                <a:cs typeface="宋体" panose="02010600030101010101" pitchFamily="2" charset="-122"/>
                <a:sym typeface="+mn-ea"/>
              </a:rPr>
              <a:t>●</a:t>
            </a:r>
            <a:r>
              <a:rPr lang="zh-CN" altLang="zh-CN" sz="2400" b="1" dirty="0">
                <a:latin typeface="宋体" panose="02010600030101010101" pitchFamily="2" charset="-122"/>
                <a:cs typeface="宋体" panose="02010600030101010101" pitchFamily="2" charset="-122"/>
                <a:sym typeface="+mn-ea"/>
              </a:rPr>
              <a:t>俯卧位治疗</a:t>
            </a:r>
            <a:endParaRPr sz="2400" dirty="0">
              <a:latin typeface="宋体" panose="02010600030101010101" pitchFamily="2" charset="-122"/>
              <a:cs typeface="+mn-ea"/>
            </a:endParaRPr>
          </a:p>
          <a:p>
            <a:pPr>
              <a:lnSpc>
                <a:spcPct val="130000"/>
              </a:lnSpc>
            </a:pPr>
            <a:r>
              <a:rPr sz="2400" dirty="0">
                <a:latin typeface="宋体" panose="02010600030101010101" pitchFamily="2" charset="-122"/>
                <a:cs typeface="+mn-ea"/>
              </a:rPr>
              <a:t>具有重症高危因素、病情进展较快的普通型，重型和危重型患者，应当给予规范的俯卧位治疗，建议每天不少于12</a:t>
            </a:r>
            <a:r>
              <a:rPr lang="zh-CN" sz="2400" dirty="0">
                <a:latin typeface="宋体" panose="02010600030101010101" pitchFamily="2" charset="-122"/>
                <a:cs typeface="+mn-ea"/>
              </a:rPr>
              <a:t>小时</a:t>
            </a:r>
            <a:r>
              <a:rPr lang="zh-CN" sz="2400" dirty="0" smtClean="0">
                <a:latin typeface="宋体" panose="02010600030101010101" pitchFamily="2" charset="-122"/>
                <a:cs typeface="+mn-ea"/>
              </a:rPr>
              <a:t>。</a:t>
            </a:r>
            <a:endParaRPr lang="en-US" altLang="zh-CN" sz="2400" dirty="0" smtClean="0">
              <a:latin typeface="宋体" panose="02010600030101010101" pitchFamily="2" charset="-122"/>
              <a:cs typeface="+mn-ea"/>
            </a:endParaRPr>
          </a:p>
          <a:p>
            <a:pPr>
              <a:lnSpc>
                <a:spcPct val="120000"/>
              </a:lnSpc>
            </a:pPr>
            <a:r>
              <a:rPr lang="zh-CN" altLang="zh-CN" sz="1000" dirty="0" smtClean="0">
                <a:latin typeface="宋体" panose="02010600030101010101" pitchFamily="2" charset="-122"/>
                <a:cs typeface="宋体" panose="02010600030101010101" pitchFamily="2" charset="-122"/>
                <a:sym typeface="+mn-ea"/>
              </a:rPr>
              <a:t>●</a:t>
            </a:r>
            <a:r>
              <a:rPr lang="zh-CN" altLang="en-US" sz="2400" b="1" dirty="0" smtClean="0">
                <a:latin typeface="宋体" panose="02010600030101010101" pitchFamily="2" charset="-122"/>
                <a:cs typeface="宋体" panose="02010600030101010101" pitchFamily="2" charset="-122"/>
                <a:sym typeface="+mn-ea"/>
              </a:rPr>
              <a:t>心理干预</a:t>
            </a:r>
          </a:p>
          <a:p>
            <a:pPr>
              <a:lnSpc>
                <a:spcPct val="120000"/>
              </a:lnSpc>
            </a:pPr>
            <a:r>
              <a:rPr lang="zh-CN" altLang="en-US" sz="2400" dirty="0" smtClean="0">
                <a:latin typeface="宋体" panose="02010600030101010101" pitchFamily="2" charset="-122"/>
                <a:cs typeface="+mn-ea"/>
              </a:rPr>
              <a:t>患者常存在紧张焦虑情绪，应当加强心理疏导，必要时辅以药物治疗。</a:t>
            </a:r>
            <a:endParaRPr lang="zh-CN" sz="2400" dirty="0">
              <a:latin typeface="宋体" panose="02010600030101010101" pitchFamily="2" charset="-122"/>
              <a:cs typeface="+mn-ea"/>
            </a:endParaRPr>
          </a:p>
        </p:txBody>
      </p:sp>
      <p:sp>
        <p:nvSpPr>
          <p:cNvPr id="3" name="文本框 2"/>
          <p:cNvSpPr txBox="1"/>
          <p:nvPr/>
        </p:nvSpPr>
        <p:spPr>
          <a:xfrm>
            <a:off x="4296410" y="1196552"/>
            <a:ext cx="2861681" cy="748666"/>
          </a:xfrm>
          <a:prstGeom prst="rect">
            <a:avLst/>
          </a:prstGeom>
          <a:noFill/>
        </p:spPr>
        <p:txBody>
          <a:bodyPr wrap="none" rtlCol="0" anchor="t">
            <a:spAutoFit/>
          </a:bodyPr>
          <a:lstStyle/>
          <a:p>
            <a:r>
              <a:rPr lang="zh-CN" altLang="en-US" sz="4265" b="1" u="sng" dirty="0" smtClean="0">
                <a:latin typeface="微软雅黑" panose="020B0503020204020204" charset="-122"/>
                <a:ea typeface="微软雅黑" panose="020B0503020204020204" charset="-122"/>
                <a:sym typeface="+mn-ea"/>
              </a:rPr>
              <a:t>其 他 治 疗</a:t>
            </a:r>
            <a:endParaRPr lang="zh-CN" altLang="en-US" sz="4265" b="1" u="sng" dirty="0">
              <a:latin typeface="微软雅黑" panose="020B0503020204020204" charset="-122"/>
              <a:ea typeface="微软雅黑" panose="020B0503020204020204"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9880" y="1060873"/>
            <a:ext cx="10972800" cy="1003300"/>
          </a:xfrm>
        </p:spPr>
        <p:txBody>
          <a:bodyPr/>
          <a:lstStyle/>
          <a:p>
            <a:r>
              <a:rPr lang="zh-CN" altLang="en-US">
                <a:latin typeface="微软雅黑" panose="020B0503020204020204" charset="-122"/>
                <a:ea typeface="微软雅黑" panose="020B0503020204020204" charset="-122"/>
                <a:sym typeface="+mn-ea"/>
              </a:rPr>
              <a:t>重型、危重症治疗</a:t>
            </a:r>
            <a:r>
              <a:rPr lang="zh-CN" altLang="en-US">
                <a:latin typeface="微软雅黑" panose="020B0503020204020204" charset="-122"/>
                <a:ea typeface="微软雅黑" panose="020B0503020204020204" charset="-122"/>
              </a:rPr>
              <a:t/>
            </a:r>
            <a:br>
              <a:rPr lang="zh-CN" altLang="en-US">
                <a:latin typeface="微软雅黑" panose="020B0503020204020204" charset="-122"/>
                <a:ea typeface="微软雅黑" panose="020B0503020204020204" charset="-122"/>
              </a:rPr>
            </a:br>
            <a:endParaRPr lang="zh-CN" altLang="en-US"/>
          </a:p>
        </p:txBody>
      </p:sp>
      <p:sp>
        <p:nvSpPr>
          <p:cNvPr id="3" name="文本框 2"/>
          <p:cNvSpPr txBox="1"/>
          <p:nvPr/>
        </p:nvSpPr>
        <p:spPr>
          <a:xfrm>
            <a:off x="479376" y="1916832"/>
            <a:ext cx="11358033" cy="4893647"/>
          </a:xfrm>
          <a:prstGeom prst="rect">
            <a:avLst/>
          </a:prstGeom>
          <a:noFill/>
        </p:spPr>
        <p:txBody>
          <a:bodyPr wrap="square" rtlCol="0">
            <a:spAutoFit/>
          </a:bodyPr>
          <a:lstStyle/>
          <a:p>
            <a:pPr algn="l">
              <a:lnSpc>
                <a:spcPct val="130000"/>
              </a:lnSpc>
              <a:spcBef>
                <a:spcPct val="0"/>
              </a:spcBef>
            </a:pPr>
            <a:r>
              <a:rPr lang="zh-CN" altLang="zh-CN" sz="100" dirty="0">
                <a:latin typeface="Arial" panose="020B0604020202020204" pitchFamily="34" charset="0"/>
                <a:ea typeface="微软雅黑" panose="020B0503020204020204" charset="-122"/>
                <a:sym typeface="+mn-ea"/>
              </a:rPr>
              <a:t>●</a:t>
            </a:r>
            <a:r>
              <a:rPr lang="zh-CN" altLang="zh-CN" sz="2000" b="1" dirty="0">
                <a:latin typeface="宋体" panose="02010600030101010101" pitchFamily="2" charset="-122"/>
                <a:cs typeface="宋体" panose="02010600030101010101" pitchFamily="2" charset="-122"/>
                <a:sym typeface="+mn-ea"/>
              </a:rPr>
              <a:t>治疗原则</a:t>
            </a:r>
            <a:r>
              <a:rPr lang="zh-CN" altLang="en-US" sz="2000" b="1" dirty="0">
                <a:latin typeface="宋体" panose="02010600030101010101" pitchFamily="2" charset="-122"/>
                <a:cs typeface="宋体" panose="02010600030101010101" pitchFamily="2" charset="-122"/>
                <a:sym typeface="+mn-ea"/>
              </a:rPr>
              <a:t>：</a:t>
            </a:r>
            <a:r>
              <a:rPr lang="zh-CN" altLang="zh-CN" sz="2000" dirty="0" smtClean="0">
                <a:latin typeface="宋体" panose="02010600030101010101" pitchFamily="2" charset="-122"/>
                <a:cs typeface="宋体" panose="02010600030101010101" pitchFamily="2" charset="-122"/>
                <a:sym typeface="+mn-ea"/>
              </a:rPr>
              <a:t>在</a:t>
            </a:r>
            <a:r>
              <a:rPr lang="zh-CN" altLang="en-US" sz="2000" dirty="0" smtClean="0">
                <a:latin typeface="宋体" panose="02010600030101010101" pitchFamily="2" charset="-122"/>
                <a:cs typeface="宋体" panose="02010600030101010101" pitchFamily="2" charset="-122"/>
                <a:sym typeface="+mn-ea"/>
              </a:rPr>
              <a:t>上述</a:t>
            </a:r>
            <a:r>
              <a:rPr lang="zh-CN" altLang="zh-CN" sz="2000" dirty="0" smtClean="0">
                <a:latin typeface="宋体" panose="02010600030101010101" pitchFamily="2" charset="-122"/>
                <a:cs typeface="宋体" panose="02010600030101010101" pitchFamily="2" charset="-122"/>
                <a:sym typeface="+mn-ea"/>
              </a:rPr>
              <a:t>治</a:t>
            </a:r>
            <a:r>
              <a:rPr lang="zh-CN" altLang="zh-CN" sz="2000" dirty="0">
                <a:latin typeface="宋体" panose="02010600030101010101" pitchFamily="2" charset="-122"/>
                <a:cs typeface="宋体" panose="02010600030101010101" pitchFamily="2" charset="-122"/>
                <a:sym typeface="+mn-ea"/>
              </a:rPr>
              <a:t>疗的基础上，积极防治并发症，治疗基础疾病，预防继发感染，及时进行器官功能支持。</a:t>
            </a:r>
            <a:endParaRPr lang="zh-CN" altLang="zh-CN" sz="2000" dirty="0">
              <a:latin typeface="宋体" panose="02010600030101010101" pitchFamily="2" charset="-122"/>
              <a:cs typeface="宋体" panose="02010600030101010101" pitchFamily="2" charset="-122"/>
            </a:endParaRPr>
          </a:p>
          <a:p>
            <a:pPr>
              <a:lnSpc>
                <a:spcPct val="130000"/>
              </a:lnSpc>
            </a:pPr>
            <a:r>
              <a:rPr lang="zh-CN" altLang="zh-CN" sz="2000" b="1" dirty="0" smtClean="0">
                <a:latin typeface="宋体" panose="02010600030101010101" pitchFamily="2" charset="-122"/>
                <a:cs typeface="宋体" panose="02010600030101010101" pitchFamily="2" charset="-122"/>
                <a:sym typeface="+mn-ea"/>
              </a:rPr>
              <a:t>呼</a:t>
            </a:r>
            <a:r>
              <a:rPr lang="zh-CN" altLang="zh-CN" sz="2000" b="1" dirty="0">
                <a:latin typeface="宋体" panose="02010600030101010101" pitchFamily="2" charset="-122"/>
                <a:cs typeface="宋体" panose="02010600030101010101" pitchFamily="2" charset="-122"/>
                <a:sym typeface="+mn-ea"/>
              </a:rPr>
              <a:t>吸支持：</a:t>
            </a:r>
            <a:r>
              <a:rPr lang="en-US" altLang="zh-CN" sz="2000" dirty="0">
                <a:latin typeface="宋体" panose="02010600030101010101" pitchFamily="2" charset="-122"/>
                <a:cs typeface="宋体" panose="02010600030101010101" pitchFamily="2" charset="-122"/>
                <a:sym typeface="+mn-ea"/>
              </a:rPr>
              <a:t>—</a:t>
            </a:r>
            <a:r>
              <a:rPr altLang="zh-CN" sz="2000" b="1" dirty="0">
                <a:solidFill>
                  <a:srgbClr val="FF0000"/>
                </a:solidFill>
                <a:latin typeface="宋体" panose="02010600030101010101" pitchFamily="2" charset="-122"/>
                <a:cs typeface="宋体" panose="02010600030101010101" pitchFamily="2" charset="-122"/>
                <a:sym typeface="+mn-ea"/>
              </a:rPr>
              <a:t>氧疗</a:t>
            </a:r>
            <a:r>
              <a:rPr altLang="zh-CN" sz="2000" b="1" dirty="0">
                <a:latin typeface="宋体" panose="02010600030101010101" pitchFamily="2" charset="-122"/>
                <a:cs typeface="宋体" panose="02010600030101010101" pitchFamily="2" charset="-122"/>
                <a:sym typeface="+mn-ea"/>
              </a:rPr>
              <a:t>：</a:t>
            </a:r>
            <a:r>
              <a:rPr sz="2000" b="1" dirty="0">
                <a:latin typeface="宋体" panose="02010600030101010101" pitchFamily="2" charset="-122"/>
                <a:cs typeface="宋体" panose="02010600030101010101" pitchFamily="2" charset="-122"/>
                <a:sym typeface="+mn-ea"/>
              </a:rPr>
              <a:t>Pa02/Fi02低于300mmHg的重型患者均应立即给予氧疗</a:t>
            </a:r>
            <a:r>
              <a:rPr sz="2000" dirty="0">
                <a:latin typeface="宋体" panose="02010600030101010101" pitchFamily="2" charset="-122"/>
                <a:cs typeface="宋体" panose="02010600030101010101" pitchFamily="2" charset="-122"/>
                <a:sym typeface="+mn-ea"/>
              </a:rPr>
              <a:t>。</a:t>
            </a:r>
            <a:r>
              <a:rPr sz="2000" dirty="0" err="1">
                <a:latin typeface="宋体" panose="02010600030101010101" pitchFamily="2" charset="-122"/>
                <a:cs typeface="宋体" panose="02010600030101010101" pitchFamily="2" charset="-122"/>
                <a:sym typeface="+mn-ea"/>
              </a:rPr>
              <a:t>接受鼻导管或面罩吸氧后,短时间</a:t>
            </a:r>
            <a:r>
              <a:rPr sz="2000" dirty="0">
                <a:latin typeface="宋体" panose="02010600030101010101" pitchFamily="2" charset="-122"/>
                <a:cs typeface="宋体" panose="02010600030101010101" pitchFamily="2" charset="-122"/>
                <a:sym typeface="+mn-ea"/>
              </a:rPr>
              <a:t>(1~2小时)</a:t>
            </a:r>
            <a:r>
              <a:rPr sz="2000" dirty="0" err="1">
                <a:latin typeface="宋体" panose="02010600030101010101" pitchFamily="2" charset="-122"/>
                <a:cs typeface="宋体" panose="02010600030101010101" pitchFamily="2" charset="-122"/>
                <a:sym typeface="+mn-ea"/>
              </a:rPr>
              <a:t>密切观察,若呼吸窘迫和</a:t>
            </a:r>
            <a:r>
              <a:rPr sz="2000" dirty="0">
                <a:latin typeface="宋体" panose="02010600030101010101" pitchFamily="2" charset="-122"/>
                <a:cs typeface="宋体" panose="02010600030101010101" pitchFamily="2" charset="-122"/>
                <a:sym typeface="+mn-ea"/>
              </a:rPr>
              <a:t>(或)</a:t>
            </a:r>
            <a:r>
              <a:rPr sz="2000" dirty="0" err="1">
                <a:latin typeface="宋体" panose="02010600030101010101" pitchFamily="2" charset="-122"/>
                <a:cs typeface="宋体" panose="02010600030101010101" pitchFamily="2" charset="-122"/>
                <a:sym typeface="+mn-ea"/>
              </a:rPr>
              <a:t>低氧血症无改善,应使用经鼻高流量氧疗</a:t>
            </a:r>
            <a:r>
              <a:rPr sz="2000" dirty="0">
                <a:latin typeface="宋体" panose="02010600030101010101" pitchFamily="2" charset="-122"/>
                <a:cs typeface="宋体" panose="02010600030101010101" pitchFamily="2" charset="-122"/>
                <a:sym typeface="+mn-ea"/>
              </a:rPr>
              <a:t>(HFNC)</a:t>
            </a:r>
            <a:r>
              <a:rPr sz="2000" dirty="0" err="1">
                <a:latin typeface="宋体" panose="02010600030101010101" pitchFamily="2" charset="-122"/>
                <a:cs typeface="宋体" panose="02010600030101010101" pitchFamily="2" charset="-122"/>
                <a:sym typeface="+mn-ea"/>
              </a:rPr>
              <a:t>或无创通气</a:t>
            </a:r>
            <a:r>
              <a:rPr sz="2000" dirty="0">
                <a:latin typeface="宋体" panose="02010600030101010101" pitchFamily="2" charset="-122"/>
                <a:cs typeface="宋体" panose="02010600030101010101" pitchFamily="2" charset="-122"/>
                <a:sym typeface="+mn-ea"/>
              </a:rPr>
              <a:t>(NIV</a:t>
            </a:r>
            <a:r>
              <a:rPr sz="2000" dirty="0" smtClean="0">
                <a:latin typeface="宋体" panose="02010600030101010101" pitchFamily="2" charset="-122"/>
                <a:cs typeface="宋体" panose="02010600030101010101" pitchFamily="2" charset="-122"/>
                <a:sym typeface="+mn-ea"/>
              </a:rPr>
              <a:t>)</a:t>
            </a:r>
            <a:r>
              <a:rPr lang="zh-CN" altLang="en-US" sz="2000" dirty="0" smtClean="0">
                <a:latin typeface="宋体" panose="02010600030101010101" pitchFamily="2" charset="-122"/>
                <a:cs typeface="宋体" panose="02010600030101010101" pitchFamily="2" charset="-122"/>
                <a:sym typeface="+mn-ea"/>
              </a:rPr>
              <a:t>。</a:t>
            </a:r>
            <a:endParaRPr sz="2000" dirty="0">
              <a:latin typeface="宋体" panose="02010600030101010101" pitchFamily="2" charset="-122"/>
              <a:cs typeface="宋体" panose="02010600030101010101" pitchFamily="2" charset="-122"/>
              <a:sym typeface="+mn-ea"/>
            </a:endParaRPr>
          </a:p>
          <a:p>
            <a:pPr>
              <a:lnSpc>
                <a:spcPct val="130000"/>
              </a:lnSpc>
            </a:pPr>
            <a:r>
              <a:rPr lang="zh-CN" sz="2000" dirty="0">
                <a:latin typeface="宋体" panose="02010600030101010101" pitchFamily="2" charset="-122"/>
                <a:cs typeface="宋体" panose="02010600030101010101" pitchFamily="2" charset="-122"/>
                <a:sym typeface="+mn-ea"/>
              </a:rPr>
              <a:t>           </a:t>
            </a:r>
            <a:r>
              <a:rPr lang="en-US" altLang="zh-CN" sz="2000" dirty="0" smtClean="0">
                <a:latin typeface="宋体" panose="02010600030101010101" pitchFamily="2" charset="-122"/>
                <a:cs typeface="宋体" panose="02010600030101010101" pitchFamily="2" charset="-122"/>
                <a:sym typeface="+mn-ea"/>
              </a:rPr>
              <a:t>—</a:t>
            </a:r>
            <a:r>
              <a:rPr lang="zh-CN" altLang="en-US" sz="2000" b="1" dirty="0" smtClean="0">
                <a:solidFill>
                  <a:srgbClr val="FF0000"/>
                </a:solidFill>
                <a:latin typeface="宋体" panose="02010600030101010101" pitchFamily="2" charset="-122"/>
                <a:cs typeface="宋体" panose="02010600030101010101" pitchFamily="2" charset="-122"/>
                <a:sym typeface="+mn-ea"/>
              </a:rPr>
              <a:t>经</a:t>
            </a:r>
            <a:r>
              <a:rPr lang="en-US" altLang="zh-CN" sz="2000" b="1" dirty="0" err="1" smtClean="0">
                <a:solidFill>
                  <a:srgbClr val="FF0000"/>
                </a:solidFill>
                <a:latin typeface="宋体" panose="02010600030101010101" pitchFamily="2" charset="-122"/>
                <a:cs typeface="宋体" panose="02010600030101010101" pitchFamily="2" charset="-122"/>
                <a:sym typeface="+mn-ea"/>
              </a:rPr>
              <a:t>鼻高流量导管氧疗或无创机械通气</a:t>
            </a:r>
            <a:r>
              <a:rPr lang="zh-CN" altLang="en-US" sz="2000" b="1" dirty="0">
                <a:latin typeface="宋体" panose="02010600030101010101" pitchFamily="2" charset="-122"/>
                <a:cs typeface="宋体" panose="02010600030101010101" pitchFamily="2" charset="-122"/>
                <a:sym typeface="+mn-ea"/>
              </a:rPr>
              <a:t>：Pa02/Fi02低于200mHg应给予经鼻高流量氧疗(HFNC)或</a:t>
            </a:r>
            <a:r>
              <a:rPr lang="zh-CN" altLang="en-US" sz="2000" b="1" dirty="0">
                <a:latin typeface="宋体" panose="02010600030101010101" pitchFamily="2" charset="-122"/>
                <a:cs typeface="宋体" panose="02010600030101010101" pitchFamily="2" charset="-122"/>
              </a:rPr>
              <a:t>无创通气(NIV</a:t>
            </a:r>
            <a:r>
              <a:rPr lang="zh-CN" altLang="en-US" sz="2000" b="1" dirty="0" smtClean="0">
                <a:latin typeface="宋体" panose="02010600030101010101" pitchFamily="2" charset="-122"/>
                <a:cs typeface="宋体" panose="02010600030101010101" pitchFamily="2" charset="-122"/>
              </a:rPr>
              <a:t>)</a:t>
            </a:r>
            <a:r>
              <a:rPr lang="zh-CN" altLang="en-US" sz="2000" dirty="0" smtClean="0">
                <a:latin typeface="宋体" panose="02010600030101010101" pitchFamily="2" charset="-122"/>
                <a:cs typeface="宋体" panose="02010600030101010101" pitchFamily="2" charset="-122"/>
              </a:rPr>
              <a:t>。</a:t>
            </a:r>
            <a:endParaRPr lang="en-US" altLang="zh-CN" sz="2000" dirty="0" smtClean="0">
              <a:latin typeface="宋体" panose="02010600030101010101" pitchFamily="2" charset="-122"/>
              <a:cs typeface="宋体" panose="02010600030101010101" pitchFamily="2" charset="-122"/>
            </a:endParaRPr>
          </a:p>
          <a:p>
            <a:pPr>
              <a:lnSpc>
                <a:spcPct val="130000"/>
              </a:lnSpc>
            </a:pPr>
            <a:r>
              <a:rPr lang="zh-CN" altLang="en-US" sz="2000" dirty="0" smtClean="0">
                <a:latin typeface="宋体" panose="02010600030101010101" pitchFamily="2" charset="-122"/>
                <a:cs typeface="宋体" panose="02010600030101010101" pitchFamily="2" charset="-122"/>
              </a:rPr>
              <a:t>接</a:t>
            </a:r>
            <a:r>
              <a:rPr lang="zh-CN" altLang="en-US" sz="2000" dirty="0">
                <a:latin typeface="宋体" panose="02010600030101010101" pitchFamily="2" charset="-122"/>
                <a:cs typeface="宋体" panose="02010600030101010101" pitchFamily="2" charset="-122"/>
              </a:rPr>
              <a:t>受HFNC或NIV的患者,无禁忌症的情况下</a:t>
            </a:r>
            <a:r>
              <a:rPr lang="zh-CN" altLang="en-US" sz="2000" dirty="0" smtClean="0">
                <a:latin typeface="宋体" panose="02010600030101010101" pitchFamily="2" charset="-122"/>
                <a:cs typeface="宋体" panose="02010600030101010101" pitchFamily="2" charset="-122"/>
              </a:rPr>
              <a:t>,建</a:t>
            </a:r>
            <a:r>
              <a:rPr lang="zh-CN" altLang="en-US" sz="2000" dirty="0">
                <a:latin typeface="宋体" panose="02010600030101010101" pitchFamily="2" charset="-122"/>
                <a:cs typeface="宋体" panose="02010600030101010101" pitchFamily="2" charset="-122"/>
              </a:rPr>
              <a:t>议同时实施</a:t>
            </a:r>
            <a:r>
              <a:rPr lang="zh-CN" altLang="en-US" sz="2000" b="1" dirty="0">
                <a:solidFill>
                  <a:srgbClr val="FF0000"/>
                </a:solidFill>
                <a:latin typeface="宋体" panose="02010600030101010101" pitchFamily="2" charset="-122"/>
                <a:cs typeface="宋体" panose="02010600030101010101" pitchFamily="2" charset="-122"/>
              </a:rPr>
              <a:t>俯卧位通气</a:t>
            </a:r>
            <a:r>
              <a:rPr lang="zh-CN" altLang="en-US" sz="2000" dirty="0">
                <a:latin typeface="宋体" panose="02010600030101010101" pitchFamily="2" charset="-122"/>
                <a:cs typeface="宋体" panose="02010600030101010101" pitchFamily="2" charset="-122"/>
              </a:rPr>
              <a:t>,即清醒俯卧位通气,俯卧位治疗时间应大于12小时</a:t>
            </a:r>
            <a:r>
              <a:rPr lang="zh-CN" altLang="en-US" sz="2000" dirty="0" smtClean="0">
                <a:latin typeface="宋体" panose="02010600030101010101" pitchFamily="2" charset="-122"/>
                <a:cs typeface="宋体" panose="02010600030101010101" pitchFamily="2" charset="-122"/>
              </a:rPr>
              <a:t>。</a:t>
            </a:r>
            <a:endParaRPr lang="en-US" altLang="zh-CN" sz="2000" dirty="0" smtClean="0">
              <a:latin typeface="宋体" panose="02010600030101010101" pitchFamily="2" charset="-122"/>
              <a:cs typeface="宋体" panose="02010600030101010101" pitchFamily="2" charset="-122"/>
            </a:endParaRPr>
          </a:p>
          <a:p>
            <a:pPr algn="l">
              <a:lnSpc>
                <a:spcPct val="130000"/>
              </a:lnSpc>
              <a:spcBef>
                <a:spcPct val="0"/>
              </a:spcBef>
            </a:pPr>
            <a:r>
              <a:rPr lang="zh-CN" altLang="en-US" sz="2000" dirty="0" smtClean="0">
                <a:latin typeface="宋体" panose="02010600030101010101" pitchFamily="2" charset="-122"/>
                <a:cs typeface="宋体" panose="02010600030101010101" pitchFamily="2" charset="-122"/>
              </a:rPr>
              <a:t>部</a:t>
            </a:r>
            <a:r>
              <a:rPr lang="zh-CN" altLang="en-US" sz="2000" dirty="0">
                <a:latin typeface="宋体" panose="02010600030101010101" pitchFamily="2" charset="-122"/>
                <a:cs typeface="宋体" panose="02010600030101010101" pitchFamily="2" charset="-122"/>
              </a:rPr>
              <a:t>分患者使用HFNC或NIV治疗的失败风险高,需要密切观察患者的症状和体征。若短时间(1~2小时)治疗后病情无改善,特别是接受俯卧位治疗后,低氧血症仍无改善,或呼吸频数、潮气量过大或吸气努力过强等,往往提示HFNC或NV治疗疗效不佳,应及时进行</a:t>
            </a:r>
            <a:r>
              <a:rPr lang="zh-CN" altLang="en-US" sz="2000" b="1" dirty="0">
                <a:solidFill>
                  <a:srgbClr val="FF0000"/>
                </a:solidFill>
                <a:latin typeface="宋体" panose="02010600030101010101" pitchFamily="2" charset="-122"/>
                <a:cs typeface="宋体" panose="02010600030101010101" pitchFamily="2" charset="-122"/>
              </a:rPr>
              <a:t>有创机械通气治疗</a:t>
            </a:r>
            <a:r>
              <a:rPr lang="zh-CN" altLang="en-US" sz="2000" dirty="0">
                <a:latin typeface="宋体" panose="02010600030101010101" pitchFamily="2" charset="-122"/>
                <a:cs typeface="宋体" panose="02010600030101010101" pitchFamily="2" charset="-122"/>
              </a:rPr>
              <a: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0727" y="1164378"/>
            <a:ext cx="10972800" cy="964353"/>
          </a:xfrm>
        </p:spPr>
        <p:txBody>
          <a:bodyPr/>
          <a:lstStyle/>
          <a:p>
            <a:r>
              <a:rPr lang="zh-CN" altLang="en-US" dirty="0">
                <a:latin typeface="微软雅黑" panose="020B0503020204020204" charset="-122"/>
                <a:ea typeface="微软雅黑" panose="020B0503020204020204" charset="-122"/>
                <a:sym typeface="+mn-ea"/>
              </a:rPr>
              <a:t>重型、危重症治疗</a:t>
            </a:r>
            <a:endParaRPr lang="zh-CN" altLang="en-US" dirty="0"/>
          </a:p>
        </p:txBody>
      </p:sp>
      <p:sp>
        <p:nvSpPr>
          <p:cNvPr id="3" name="文本框 2"/>
          <p:cNvSpPr txBox="1"/>
          <p:nvPr/>
        </p:nvSpPr>
        <p:spPr>
          <a:xfrm>
            <a:off x="767408" y="1841242"/>
            <a:ext cx="10634133" cy="5016758"/>
          </a:xfrm>
          <a:prstGeom prst="rect">
            <a:avLst/>
          </a:prstGeom>
          <a:noFill/>
        </p:spPr>
        <p:txBody>
          <a:bodyPr wrap="square" rtlCol="0" anchor="t">
            <a:spAutoFit/>
          </a:bodyPr>
          <a:lstStyle/>
          <a:p>
            <a:pPr algn="l">
              <a:lnSpc>
                <a:spcPct val="200000"/>
              </a:lnSpc>
              <a:spcBef>
                <a:spcPct val="0"/>
              </a:spcBef>
            </a:pPr>
            <a:r>
              <a:rPr lang="zh-CN" altLang="zh-CN" sz="1000" dirty="0">
                <a:latin typeface="宋体" panose="02010600030101010101" pitchFamily="2" charset="-122"/>
                <a:cs typeface="宋体" panose="02010600030101010101" pitchFamily="2" charset="-122"/>
                <a:sym typeface="+mn-ea"/>
              </a:rPr>
              <a:t>●</a:t>
            </a:r>
            <a:r>
              <a:rPr lang="zh-CN" altLang="zh-CN" sz="2000" b="1" dirty="0">
                <a:solidFill>
                  <a:srgbClr val="FF0000"/>
                </a:solidFill>
                <a:latin typeface="宋体" panose="02010600030101010101" pitchFamily="2" charset="-122"/>
                <a:cs typeface="宋体" panose="02010600030101010101" pitchFamily="2" charset="-122"/>
                <a:sym typeface="+mn-ea"/>
              </a:rPr>
              <a:t>有创机械通气</a:t>
            </a:r>
            <a:r>
              <a:rPr lang="zh-CN" altLang="en-US" sz="2000" b="1" dirty="0" smtClean="0">
                <a:latin typeface="宋体" panose="02010600030101010101" pitchFamily="2" charset="-122"/>
                <a:cs typeface="宋体" panose="02010600030101010101" pitchFamily="2" charset="-122"/>
                <a:sym typeface="+mn-ea"/>
              </a:rPr>
              <a:t>：</a:t>
            </a:r>
            <a:r>
              <a:rPr lang="zh-CN" altLang="zh-CN" sz="2000" b="1" dirty="0" smtClean="0">
                <a:latin typeface="宋体" panose="02010600030101010101" pitchFamily="2" charset="-122"/>
                <a:cs typeface="宋体" panose="02010600030101010101" pitchFamily="2" charset="-122"/>
                <a:sym typeface="+mn-ea"/>
              </a:rPr>
              <a:t>Pa02/Fi02</a:t>
            </a:r>
            <a:r>
              <a:rPr lang="zh-CN" altLang="zh-CN" sz="2000" b="1" dirty="0">
                <a:latin typeface="宋体" panose="02010600030101010101" pitchFamily="2" charset="-122"/>
                <a:cs typeface="宋体" panose="02010600030101010101" pitchFamily="2" charset="-122"/>
                <a:sym typeface="+mn-ea"/>
              </a:rPr>
              <a:t>低于150mHg</a:t>
            </a:r>
            <a:r>
              <a:rPr lang="zh-CN" altLang="zh-CN" sz="2000" dirty="0">
                <a:latin typeface="宋体" panose="02010600030101010101" pitchFamily="2" charset="-122"/>
                <a:cs typeface="宋体" panose="02010600030101010101" pitchFamily="2" charset="-122"/>
                <a:sym typeface="+mn-ea"/>
              </a:rPr>
              <a:t>,应考虑气管插管实施有创机械通气</a:t>
            </a:r>
            <a:r>
              <a:rPr lang="zh-CN" altLang="zh-CN" sz="2000" dirty="0" smtClean="0">
                <a:latin typeface="宋体" panose="02010600030101010101" pitchFamily="2" charset="-122"/>
                <a:cs typeface="宋体" panose="02010600030101010101" pitchFamily="2" charset="-122"/>
                <a:sym typeface="+mn-ea"/>
              </a:rPr>
              <a:t>。</a:t>
            </a:r>
            <a:endParaRPr lang="en-US" altLang="zh-CN" sz="2000" dirty="0" smtClean="0">
              <a:latin typeface="宋体" panose="02010600030101010101" pitchFamily="2" charset="-122"/>
              <a:cs typeface="宋体" panose="02010600030101010101" pitchFamily="2" charset="-122"/>
              <a:sym typeface="+mn-ea"/>
            </a:endParaRPr>
          </a:p>
          <a:p>
            <a:pPr>
              <a:lnSpc>
                <a:spcPct val="200000"/>
              </a:lnSpc>
            </a:pPr>
            <a:r>
              <a:rPr lang="zh-CN" altLang="en-US" sz="2000" dirty="0" smtClean="0">
                <a:latin typeface="宋体" panose="02010600030101010101" pitchFamily="2" charset="-122"/>
                <a:cs typeface="宋体" panose="02010600030101010101" pitchFamily="2" charset="-122"/>
                <a:sym typeface="+mn-ea"/>
              </a:rPr>
              <a:t>●</a:t>
            </a:r>
            <a:r>
              <a:rPr lang="zh-CN" altLang="zh-CN" sz="2000" dirty="0" smtClean="0">
                <a:latin typeface="宋体" panose="02010600030101010101" pitchFamily="2" charset="-122"/>
                <a:cs typeface="宋体" panose="02010600030101010101" pitchFamily="2" charset="-122"/>
                <a:sym typeface="+mn-ea"/>
              </a:rPr>
              <a:t>鉴</a:t>
            </a:r>
            <a:r>
              <a:rPr lang="zh-CN" altLang="zh-CN" sz="2000" dirty="0">
                <a:latin typeface="宋体" panose="02010600030101010101" pitchFamily="2" charset="-122"/>
                <a:cs typeface="宋体" panose="02010600030101010101" pitchFamily="2" charset="-122"/>
                <a:sym typeface="+mn-ea"/>
              </a:rPr>
              <a:t>于重症新型冠状病毒肺炎患者低氧血症的临床表现不典型,不应单纯把PaO2/Fi02是否达标作为气管插管和有创机械通气的指征,而应结合患者的临床表现和器官功能情况实时进行评估</a:t>
            </a:r>
            <a:r>
              <a:rPr lang="zh-CN" altLang="zh-CN" sz="2000" dirty="0" smtClean="0">
                <a:latin typeface="宋体" panose="02010600030101010101" pitchFamily="2" charset="-122"/>
                <a:cs typeface="宋体" panose="02010600030101010101" pitchFamily="2" charset="-122"/>
                <a:sym typeface="+mn-ea"/>
              </a:rPr>
              <a:t>。</a:t>
            </a:r>
            <a:r>
              <a:rPr lang="zh-CN" altLang="en-US" sz="2000" dirty="0" smtClean="0">
                <a:latin typeface="宋体" panose="02010600030101010101" pitchFamily="2" charset="-122"/>
                <a:cs typeface="宋体" panose="02010600030101010101" pitchFamily="2" charset="-122"/>
                <a:sym typeface="+mn-ea"/>
              </a:rPr>
              <a:t> ●</a:t>
            </a:r>
            <a:r>
              <a:rPr lang="zh-CN" altLang="zh-CN" sz="2000" dirty="0" smtClean="0">
                <a:latin typeface="宋体" panose="02010600030101010101" pitchFamily="2" charset="-122"/>
                <a:cs typeface="宋体" panose="02010600030101010101" pitchFamily="2" charset="-122"/>
                <a:sym typeface="+mn-ea"/>
              </a:rPr>
              <a:t>值</a:t>
            </a:r>
            <a:r>
              <a:rPr lang="zh-CN" altLang="zh-CN" sz="2000" dirty="0">
                <a:latin typeface="宋体" panose="02010600030101010101" pitchFamily="2" charset="-122"/>
                <a:cs typeface="宋体" panose="02010600030101010101" pitchFamily="2" charset="-122"/>
                <a:sym typeface="+mn-ea"/>
              </a:rPr>
              <a:t>得注意的是,延误气管插管带来的危害可能更大</a:t>
            </a:r>
            <a:r>
              <a:rPr lang="zh-CN" altLang="zh-CN" sz="2000" dirty="0" smtClean="0">
                <a:latin typeface="宋体" panose="02010600030101010101" pitchFamily="2" charset="-122"/>
                <a:cs typeface="宋体" panose="02010600030101010101" pitchFamily="2" charset="-122"/>
                <a:sym typeface="+mn-ea"/>
              </a:rPr>
              <a:t>。</a:t>
            </a:r>
            <a:endParaRPr lang="en-US" altLang="zh-CN" sz="2000" dirty="0" smtClean="0">
              <a:latin typeface="宋体" panose="02010600030101010101" pitchFamily="2" charset="-122"/>
              <a:cs typeface="宋体" panose="02010600030101010101" pitchFamily="2" charset="-122"/>
              <a:sym typeface="+mn-ea"/>
            </a:endParaRPr>
          </a:p>
          <a:p>
            <a:pPr>
              <a:lnSpc>
                <a:spcPct val="200000"/>
              </a:lnSpc>
            </a:pPr>
            <a:r>
              <a:rPr lang="zh-CN" altLang="en-US" sz="2000" dirty="0" smtClean="0">
                <a:latin typeface="宋体" panose="02010600030101010101" pitchFamily="2" charset="-122"/>
                <a:cs typeface="宋体" panose="02010600030101010101" pitchFamily="2" charset="-122"/>
                <a:sym typeface="+mn-ea"/>
              </a:rPr>
              <a:t>●</a:t>
            </a:r>
            <a:r>
              <a:rPr lang="zh-CN" altLang="zh-CN" sz="2000" dirty="0" smtClean="0">
                <a:latin typeface="宋体" panose="02010600030101010101" pitchFamily="2" charset="-122"/>
                <a:cs typeface="宋体" panose="02010600030101010101" pitchFamily="2" charset="-122"/>
                <a:sym typeface="+mn-ea"/>
              </a:rPr>
              <a:t>实</a:t>
            </a:r>
            <a:r>
              <a:rPr lang="zh-CN" altLang="zh-CN" sz="2000" dirty="0">
                <a:latin typeface="宋体" panose="02010600030101010101" pitchFamily="2" charset="-122"/>
                <a:cs typeface="宋体" panose="02010600030101010101" pitchFamily="2" charset="-122"/>
                <a:sym typeface="+mn-ea"/>
              </a:rPr>
              <a:t>施肺保护性机械通气策略</a:t>
            </a:r>
            <a:r>
              <a:rPr lang="zh-CN" altLang="zh-CN" sz="2000" dirty="0" smtClean="0">
                <a:latin typeface="宋体" panose="02010600030101010101" pitchFamily="2" charset="-122"/>
                <a:cs typeface="宋体" panose="02010600030101010101" pitchFamily="2" charset="-122"/>
                <a:sym typeface="+mn-ea"/>
              </a:rPr>
              <a:t>。</a:t>
            </a:r>
            <a:endParaRPr lang="en-US" altLang="zh-CN" sz="2000" dirty="0" smtClean="0">
              <a:latin typeface="宋体" panose="02010600030101010101" pitchFamily="2" charset="-122"/>
              <a:cs typeface="宋体" panose="02010600030101010101" pitchFamily="2" charset="-122"/>
              <a:sym typeface="+mn-ea"/>
            </a:endParaRPr>
          </a:p>
          <a:p>
            <a:pPr>
              <a:lnSpc>
                <a:spcPct val="200000"/>
              </a:lnSpc>
            </a:pPr>
            <a:r>
              <a:rPr lang="zh-CN" altLang="en-US" sz="2000" dirty="0" smtClean="0">
                <a:latin typeface="宋体" panose="02010600030101010101" pitchFamily="2" charset="-122"/>
                <a:cs typeface="宋体" panose="02010600030101010101" pitchFamily="2" charset="-122"/>
                <a:sym typeface="+mn-ea"/>
              </a:rPr>
              <a:t>●</a:t>
            </a:r>
            <a:r>
              <a:rPr lang="zh-CN" altLang="zh-CN" sz="2000" dirty="0" smtClean="0">
                <a:latin typeface="宋体" panose="02010600030101010101" pitchFamily="2" charset="-122"/>
                <a:cs typeface="宋体" panose="02010600030101010101" pitchFamily="2" charset="-122"/>
                <a:sym typeface="+mn-ea"/>
              </a:rPr>
              <a:t>对</a:t>
            </a:r>
            <a:r>
              <a:rPr lang="zh-CN" altLang="zh-CN" sz="2000" dirty="0">
                <a:latin typeface="宋体" panose="02010600030101010101" pitchFamily="2" charset="-122"/>
                <a:cs typeface="宋体" panose="02010600030101010101" pitchFamily="2" charset="-122"/>
                <a:sym typeface="+mn-ea"/>
              </a:rPr>
              <a:t>于中重度急性呼吸窘迫综合征患者,或有创机械通气Fi02高于50%时,可采用肺复张治疗并根据肺复张的反应性,决定是否反复实施肺复张手法。应注意部分新冠肺炎患者肺可复张性较差,应避免过高的PE</a:t>
            </a:r>
            <a:r>
              <a:rPr lang="en-US" altLang="zh-CN" sz="2000" dirty="0">
                <a:latin typeface="宋体" panose="02010600030101010101" pitchFamily="2" charset="-122"/>
                <a:cs typeface="宋体" panose="02010600030101010101" pitchFamily="2" charset="-122"/>
                <a:sym typeface="+mn-ea"/>
              </a:rPr>
              <a:t>E</a:t>
            </a:r>
            <a:r>
              <a:rPr lang="zh-CN" altLang="zh-CN" sz="2000" dirty="0">
                <a:latin typeface="宋体" panose="02010600030101010101" pitchFamily="2" charset="-122"/>
                <a:cs typeface="宋体" panose="02010600030101010101" pitchFamily="2" charset="-122"/>
                <a:sym typeface="+mn-ea"/>
              </a:rPr>
              <a:t>P导致气压伤。</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432050" y="1216237"/>
            <a:ext cx="4653280" cy="768350"/>
          </a:xfrm>
          <a:prstGeom prst="rect">
            <a:avLst/>
          </a:prstGeom>
          <a:noFill/>
        </p:spPr>
        <p:txBody>
          <a:bodyPr wrap="none" rtlCol="0" anchor="t">
            <a:spAutoFit/>
          </a:bodyPr>
          <a:lstStyle/>
          <a:p>
            <a:r>
              <a:rPr lang="zh-CN" altLang="en-US" sz="4400">
                <a:latin typeface="微软雅黑" panose="020B0503020204020204" charset="-122"/>
                <a:ea typeface="微软雅黑" panose="020B0503020204020204" charset="-122"/>
                <a:sym typeface="+mn-ea"/>
              </a:rPr>
              <a:t>重型、危重症治疗</a:t>
            </a:r>
          </a:p>
        </p:txBody>
      </p:sp>
      <p:sp>
        <p:nvSpPr>
          <p:cNvPr id="3" name="文本框 2"/>
          <p:cNvSpPr txBox="1"/>
          <p:nvPr/>
        </p:nvSpPr>
        <p:spPr>
          <a:xfrm>
            <a:off x="623392" y="2354580"/>
            <a:ext cx="9937104" cy="2554545"/>
          </a:xfrm>
          <a:prstGeom prst="rect">
            <a:avLst/>
          </a:prstGeom>
          <a:noFill/>
        </p:spPr>
        <p:txBody>
          <a:bodyPr wrap="square" rtlCol="0" anchor="t">
            <a:spAutoFit/>
          </a:bodyPr>
          <a:lstStyle/>
          <a:p>
            <a:r>
              <a:rPr lang="zh-CN" altLang="zh-CN" sz="1335" dirty="0">
                <a:latin typeface="宋体" panose="02010600030101010101" pitchFamily="2" charset="-122"/>
                <a:cs typeface="宋体" panose="02010600030101010101" pitchFamily="2" charset="-122"/>
                <a:sym typeface="+mn-ea"/>
              </a:rPr>
              <a:t>●</a:t>
            </a:r>
            <a:r>
              <a:rPr lang="zh-CN" altLang="zh-CN" sz="2400" b="1" dirty="0">
                <a:solidFill>
                  <a:srgbClr val="FF0000"/>
                </a:solidFill>
                <a:latin typeface="宋体" panose="02010600030101010101" pitchFamily="2" charset="-122"/>
                <a:cs typeface="宋体" panose="02010600030101010101" pitchFamily="2" charset="-122"/>
                <a:sym typeface="+mn-ea"/>
              </a:rPr>
              <a:t>气道管理</a:t>
            </a:r>
            <a:endParaRPr lang="zh-CN" altLang="en-US" sz="2400" b="1" dirty="0">
              <a:solidFill>
                <a:srgbClr val="FF0000"/>
              </a:solidFill>
            </a:endParaRPr>
          </a:p>
          <a:p>
            <a:pPr>
              <a:lnSpc>
                <a:spcPct val="170000"/>
              </a:lnSpc>
            </a:pPr>
            <a:r>
              <a:rPr lang="zh-CN" altLang="en-US" sz="2000" dirty="0">
                <a:solidFill>
                  <a:srgbClr val="FF0000"/>
                </a:solidFill>
              </a:rPr>
              <a:t>加强气道湿</a:t>
            </a:r>
            <a:r>
              <a:rPr lang="zh-CN" altLang="en-US" sz="2000" dirty="0" smtClean="0">
                <a:solidFill>
                  <a:srgbClr val="FF0000"/>
                </a:solidFill>
              </a:rPr>
              <a:t>化</a:t>
            </a:r>
            <a:r>
              <a:rPr lang="zh-CN" altLang="en-US" sz="2000" dirty="0" smtClean="0"/>
              <a:t>：建</a:t>
            </a:r>
            <a:r>
              <a:rPr lang="zh-CN" altLang="en-US" sz="2000" dirty="0"/>
              <a:t>议采用主动加热湿化器,有条件的使用环路加热导丝保证湿化效果;</a:t>
            </a:r>
          </a:p>
          <a:p>
            <a:pPr>
              <a:lnSpc>
                <a:spcPct val="170000"/>
              </a:lnSpc>
            </a:pPr>
            <a:r>
              <a:rPr lang="zh-CN" altLang="en-US" sz="2000" dirty="0"/>
              <a:t>建议使用</a:t>
            </a:r>
            <a:r>
              <a:rPr lang="zh-CN" altLang="en-US" sz="2000" dirty="0">
                <a:solidFill>
                  <a:srgbClr val="FF0000"/>
                </a:solidFill>
              </a:rPr>
              <a:t>密闭式吸痰</a:t>
            </a:r>
            <a:r>
              <a:rPr lang="zh-CN" altLang="en-US" sz="2000" dirty="0"/>
              <a:t>,必要时</a:t>
            </a:r>
            <a:r>
              <a:rPr lang="zh-CN" altLang="en-US" sz="2000" dirty="0">
                <a:solidFill>
                  <a:srgbClr val="FF0000"/>
                </a:solidFill>
              </a:rPr>
              <a:t>气管镜吸痰</a:t>
            </a:r>
            <a:r>
              <a:rPr lang="zh-CN" altLang="en-US" sz="2000" dirty="0"/>
              <a:t>;</a:t>
            </a:r>
          </a:p>
          <a:p>
            <a:pPr>
              <a:lnSpc>
                <a:spcPct val="170000"/>
              </a:lnSpc>
            </a:pPr>
            <a:r>
              <a:rPr lang="zh-CN" altLang="en-US" sz="2000" dirty="0"/>
              <a:t>积极进行</a:t>
            </a:r>
            <a:r>
              <a:rPr lang="zh-CN" altLang="en-US" sz="2000" dirty="0">
                <a:solidFill>
                  <a:srgbClr val="FF0000"/>
                </a:solidFill>
              </a:rPr>
              <a:t>气道廓清治疗</a:t>
            </a:r>
            <a:r>
              <a:rPr lang="zh-CN" altLang="en-US" sz="2000" dirty="0"/>
              <a:t>,如振动排痰、高频胸廓振荡、体位引流等</a:t>
            </a:r>
            <a:r>
              <a:rPr lang="zh-CN" altLang="en-US" sz="2000" dirty="0" smtClean="0"/>
              <a:t>;</a:t>
            </a:r>
            <a:endParaRPr lang="en-US" altLang="zh-CN" sz="2000" dirty="0" smtClean="0"/>
          </a:p>
          <a:p>
            <a:pPr>
              <a:lnSpc>
                <a:spcPct val="170000"/>
              </a:lnSpc>
            </a:pPr>
            <a:r>
              <a:rPr lang="zh-CN" altLang="en-US" sz="2000" dirty="0" smtClean="0"/>
              <a:t>在</a:t>
            </a:r>
            <a:r>
              <a:rPr lang="zh-CN" altLang="en-US" sz="2000" dirty="0"/>
              <a:t>氧合及血流动力学稳定的情况下,尽早开展</a:t>
            </a:r>
            <a:r>
              <a:rPr lang="zh-CN" altLang="en-US" sz="2000" dirty="0">
                <a:solidFill>
                  <a:srgbClr val="FF0000"/>
                </a:solidFill>
              </a:rPr>
              <a:t>被动及主动活动</a:t>
            </a:r>
            <a:r>
              <a:rPr lang="zh-CN" altLang="en-US" sz="2000" dirty="0"/>
              <a:t>,促进痰液引流及肺康复。</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97653" y="2333202"/>
            <a:ext cx="9968653" cy="4399915"/>
          </a:xfrm>
          <a:prstGeom prst="rect">
            <a:avLst/>
          </a:prstGeom>
          <a:noFill/>
        </p:spPr>
        <p:txBody>
          <a:bodyPr wrap="square" rtlCol="0" anchor="t">
            <a:spAutoFit/>
          </a:bodyPr>
          <a:lstStyle/>
          <a:p>
            <a:pPr>
              <a:lnSpc>
                <a:spcPct val="140000"/>
              </a:lnSpc>
            </a:pPr>
            <a:r>
              <a:rPr lang="zh-CN" altLang="en-US" sz="2000"/>
              <a:t>ECMO0启动时机。在最优的机械通气条件下(Fi02&gt;80%,潮气量为6m</a:t>
            </a:r>
            <a:r>
              <a:rPr lang="en-US" altLang="zh-CN" sz="2000"/>
              <a:t>l</a:t>
            </a:r>
            <a:r>
              <a:rPr lang="zh-CN" altLang="en-US" sz="2000"/>
              <a:t>/kg理想体重,PEFP≥5cmH20,且无禁忌症),且保护性通气和俯卧位通气效果不佳,并符合以下之一,应尽早考虑评估实施ECMO:</a:t>
            </a:r>
          </a:p>
          <a:p>
            <a:pPr>
              <a:lnSpc>
                <a:spcPct val="140000"/>
              </a:lnSpc>
            </a:pPr>
            <a:r>
              <a:rPr lang="zh-CN" altLang="en-US" sz="2000"/>
              <a:t>①Pa02/Fi02&lt;50mmHg超过3小时;</a:t>
            </a:r>
          </a:p>
          <a:p>
            <a:pPr>
              <a:lnSpc>
                <a:spcPct val="140000"/>
              </a:lnSpc>
            </a:pPr>
            <a:r>
              <a:rPr lang="zh-CN" altLang="en-US" sz="2000"/>
              <a:t>②Pa02/Fi02&lt;80mmHg超过6小时;</a:t>
            </a:r>
          </a:p>
          <a:p>
            <a:pPr>
              <a:lnSpc>
                <a:spcPct val="140000"/>
              </a:lnSpc>
            </a:pPr>
            <a:r>
              <a:rPr lang="zh-CN" altLang="en-US" sz="2000"/>
              <a:t>③动脉血pH&lt;7.25且PaCO2&gt;60mmHg超过6小时,且呼吸频率&gt;35次/分;</a:t>
            </a:r>
          </a:p>
          <a:p>
            <a:pPr>
              <a:lnSpc>
                <a:spcPct val="140000"/>
              </a:lnSpc>
            </a:pPr>
            <a:r>
              <a:rPr lang="zh-CN" altLang="en-US" sz="2000"/>
              <a:t>④呼吸频率&gt;35次/分时,动脉血pH&lt;7.2且平台压&gt;30</a:t>
            </a:r>
            <a:r>
              <a:rPr lang="en-US" altLang="zh-CN" sz="2000"/>
              <a:t>c</a:t>
            </a:r>
            <a:r>
              <a:rPr lang="zh-CN" altLang="en-US" sz="2000"/>
              <a:t>mH</a:t>
            </a:r>
            <a:r>
              <a:rPr lang="en-US" altLang="zh-CN" sz="2000"/>
              <a:t>2</a:t>
            </a:r>
            <a:r>
              <a:rPr lang="zh-CN" altLang="en-US" sz="2000"/>
              <a:t>O；</a:t>
            </a:r>
          </a:p>
          <a:p>
            <a:pPr>
              <a:lnSpc>
                <a:spcPct val="140000"/>
              </a:lnSpc>
            </a:pPr>
            <a:r>
              <a:rPr lang="zh-CN" altLang="en-US" sz="2000"/>
              <a:t>⑤合并心源性休克或者心脏骤停。</a:t>
            </a:r>
          </a:p>
          <a:p>
            <a:pPr>
              <a:lnSpc>
                <a:spcPct val="140000"/>
              </a:lnSpc>
            </a:pPr>
            <a:r>
              <a:rPr lang="zh-CN" altLang="en-US" sz="2000"/>
              <a:t>          符合ECM0指征,且无禁忌症的危重型患者,应尽早启动ECM0治疗,延误时机,导致患者预后不良。</a:t>
            </a:r>
          </a:p>
        </p:txBody>
      </p:sp>
      <p:sp>
        <p:nvSpPr>
          <p:cNvPr id="3" name="文本框 2"/>
          <p:cNvSpPr txBox="1"/>
          <p:nvPr/>
        </p:nvSpPr>
        <p:spPr>
          <a:xfrm>
            <a:off x="3116792" y="1126913"/>
            <a:ext cx="4653280" cy="768350"/>
          </a:xfrm>
          <a:prstGeom prst="rect">
            <a:avLst/>
          </a:prstGeom>
          <a:noFill/>
        </p:spPr>
        <p:txBody>
          <a:bodyPr wrap="none" rtlCol="0" anchor="t">
            <a:spAutoFit/>
          </a:bodyPr>
          <a:lstStyle/>
          <a:p>
            <a:r>
              <a:rPr lang="zh-CN" altLang="en-US" sz="4400">
                <a:latin typeface="微软雅黑" panose="020B0503020204020204" charset="-122"/>
                <a:ea typeface="微软雅黑" panose="020B0503020204020204" charset="-122"/>
                <a:sym typeface="+mn-ea"/>
              </a:rPr>
              <a:t>重型、危重症治疗</a:t>
            </a:r>
          </a:p>
        </p:txBody>
      </p:sp>
      <p:sp>
        <p:nvSpPr>
          <p:cNvPr id="4" name="文本框 3"/>
          <p:cNvSpPr txBox="1"/>
          <p:nvPr/>
        </p:nvSpPr>
        <p:spPr>
          <a:xfrm>
            <a:off x="813223" y="1984375"/>
            <a:ext cx="3386667" cy="501650"/>
          </a:xfrm>
          <a:prstGeom prst="rect">
            <a:avLst/>
          </a:prstGeom>
          <a:noFill/>
        </p:spPr>
        <p:txBody>
          <a:bodyPr wrap="square" rtlCol="0" anchor="t">
            <a:spAutoFit/>
          </a:bodyPr>
          <a:lstStyle/>
          <a:p>
            <a:r>
              <a:rPr lang="zh-CN" altLang="zh-CN" sz="1000">
                <a:latin typeface="宋体" panose="02010600030101010101" pitchFamily="2" charset="-122"/>
                <a:cs typeface="宋体" panose="02010600030101010101" pitchFamily="2" charset="-122"/>
                <a:sym typeface="+mn-ea"/>
              </a:rPr>
              <a:t>●</a:t>
            </a:r>
            <a:r>
              <a:rPr lang="zh-CN" altLang="en-US" sz="2665" b="1">
                <a:solidFill>
                  <a:srgbClr val="FF0000"/>
                </a:solidFill>
              </a:rPr>
              <a:t>体外膜肺氧合(ECM0)</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64945" y="1264920"/>
            <a:ext cx="8514715" cy="844550"/>
          </a:xfrm>
        </p:spPr>
        <p:txBody>
          <a:bodyPr/>
          <a:lstStyle/>
          <a:p>
            <a:r>
              <a:rPr lang="zh-CN" altLang="en-US">
                <a:latin typeface="微软雅黑" panose="020B0503020204020204" charset="-122"/>
                <a:ea typeface="微软雅黑" panose="020B0503020204020204" charset="-122"/>
                <a:sym typeface="+mn-ea"/>
              </a:rPr>
              <a:t>重型、危重症治疗</a:t>
            </a:r>
            <a:endParaRPr lang="zh-CN" altLang="en-US"/>
          </a:p>
        </p:txBody>
      </p:sp>
      <p:sp>
        <p:nvSpPr>
          <p:cNvPr id="5" name="文本框 4"/>
          <p:cNvSpPr txBox="1"/>
          <p:nvPr/>
        </p:nvSpPr>
        <p:spPr>
          <a:xfrm>
            <a:off x="865505" y="2335530"/>
            <a:ext cx="10082953" cy="3965575"/>
          </a:xfrm>
          <a:prstGeom prst="rect">
            <a:avLst/>
          </a:prstGeom>
          <a:noFill/>
        </p:spPr>
        <p:txBody>
          <a:bodyPr wrap="square" rtlCol="0">
            <a:spAutoFit/>
          </a:bodyPr>
          <a:lstStyle/>
          <a:p>
            <a:pPr algn="l">
              <a:lnSpc>
                <a:spcPct val="210000"/>
              </a:lnSpc>
            </a:pPr>
            <a:r>
              <a:rPr lang="zh-CN" altLang="en-US" sz="1000" dirty="0">
                <a:latin typeface="宋体" panose="02010600030101010101" pitchFamily="2" charset="-122"/>
                <a:cs typeface="微软雅黑" panose="020B0503020204020204" charset="-122"/>
              </a:rPr>
              <a:t>●</a:t>
            </a:r>
            <a:r>
              <a:rPr lang="zh-CN" altLang="en-US" sz="2000" b="1" dirty="0">
                <a:solidFill>
                  <a:srgbClr val="FF0000"/>
                </a:solidFill>
                <a:latin typeface="宋体" panose="02010600030101010101" pitchFamily="2" charset="-122"/>
                <a:cs typeface="宋体" panose="02010600030101010101" pitchFamily="2" charset="-122"/>
              </a:rPr>
              <a:t>循环支持</a:t>
            </a:r>
            <a:r>
              <a:rPr lang="zh-CN" altLang="en-US" sz="2000" b="1" dirty="0">
                <a:latin typeface="宋体" panose="02010600030101010101" pitchFamily="2" charset="-122"/>
                <a:cs typeface="宋体" panose="02010600030101010101" pitchFamily="2" charset="-122"/>
              </a:rPr>
              <a:t>:</a:t>
            </a:r>
            <a:r>
              <a:rPr lang="zh-CN" altLang="en-US" sz="2000" dirty="0">
                <a:latin typeface="宋体" panose="02010600030101010101" pitchFamily="2" charset="-122"/>
                <a:cs typeface="宋体" panose="02010600030101010101" pitchFamily="2" charset="-122"/>
              </a:rPr>
              <a:t>危重型患者可合并休克,应在</a:t>
            </a:r>
            <a:r>
              <a:rPr lang="zh-CN" altLang="en-US" sz="2000" dirty="0">
                <a:solidFill>
                  <a:srgbClr val="FF0000"/>
                </a:solidFill>
                <a:latin typeface="宋体" panose="02010600030101010101" pitchFamily="2" charset="-122"/>
                <a:cs typeface="宋体" panose="02010600030101010101" pitchFamily="2" charset="-122"/>
              </a:rPr>
              <a:t>充分液体复苏</a:t>
            </a:r>
            <a:r>
              <a:rPr lang="zh-CN" altLang="en-US" sz="2000" dirty="0">
                <a:latin typeface="宋体" panose="02010600030101010101" pitchFamily="2" charset="-122"/>
                <a:cs typeface="宋体" panose="02010600030101010101" pitchFamily="2" charset="-122"/>
              </a:rPr>
              <a:t>的基础上,合理使用</a:t>
            </a:r>
            <a:r>
              <a:rPr lang="zh-CN" altLang="en-US" sz="2000" dirty="0">
                <a:solidFill>
                  <a:srgbClr val="FF0000"/>
                </a:solidFill>
                <a:latin typeface="宋体" panose="02010600030101010101" pitchFamily="2" charset="-122"/>
                <a:cs typeface="宋体" panose="02010600030101010101" pitchFamily="2" charset="-122"/>
              </a:rPr>
              <a:t>血管活性药物</a:t>
            </a:r>
            <a:r>
              <a:rPr lang="zh-CN" altLang="en-US" sz="2000" dirty="0">
                <a:latin typeface="宋体" panose="02010600030101010101" pitchFamily="2" charset="-122"/>
                <a:cs typeface="宋体" panose="02010600030101010101" pitchFamily="2" charset="-122"/>
              </a:rPr>
              <a:t>,密切监测患者</a:t>
            </a:r>
            <a:r>
              <a:rPr lang="zh-CN" altLang="en-US" sz="2000" dirty="0">
                <a:solidFill>
                  <a:srgbClr val="FF0000"/>
                </a:solidFill>
                <a:latin typeface="宋体" panose="02010600030101010101" pitchFamily="2" charset="-122"/>
                <a:cs typeface="宋体" panose="02010600030101010101" pitchFamily="2" charset="-122"/>
              </a:rPr>
              <a:t>血压</a:t>
            </a:r>
            <a:r>
              <a:rPr lang="zh-CN" altLang="en-US" sz="2000" dirty="0">
                <a:latin typeface="宋体" panose="02010600030101010101" pitchFamily="2" charset="-122"/>
                <a:cs typeface="宋体" panose="02010600030101010101" pitchFamily="2" charset="-122"/>
              </a:rPr>
              <a:t>、</a:t>
            </a:r>
            <a:r>
              <a:rPr lang="zh-CN" altLang="en-US" sz="2000" dirty="0">
                <a:solidFill>
                  <a:srgbClr val="FF0000"/>
                </a:solidFill>
                <a:latin typeface="宋体" panose="02010600030101010101" pitchFamily="2" charset="-122"/>
                <a:cs typeface="宋体" panose="02010600030101010101" pitchFamily="2" charset="-122"/>
              </a:rPr>
              <a:t>心率</a:t>
            </a:r>
            <a:r>
              <a:rPr lang="zh-CN" altLang="en-US" sz="2000" dirty="0">
                <a:latin typeface="宋体" panose="02010600030101010101" pitchFamily="2" charset="-122"/>
                <a:cs typeface="宋体" panose="02010600030101010101" pitchFamily="2" charset="-122"/>
              </a:rPr>
              <a:t>和</a:t>
            </a:r>
            <a:r>
              <a:rPr lang="zh-CN" altLang="en-US" sz="2000" dirty="0">
                <a:solidFill>
                  <a:srgbClr val="FF0000"/>
                </a:solidFill>
                <a:latin typeface="宋体" panose="02010600030101010101" pitchFamily="2" charset="-122"/>
                <a:cs typeface="宋体" panose="02010600030101010101" pitchFamily="2" charset="-122"/>
              </a:rPr>
              <a:t>尿量</a:t>
            </a:r>
            <a:r>
              <a:rPr lang="zh-CN" altLang="en-US" sz="2000" dirty="0">
                <a:latin typeface="宋体" panose="02010600030101010101" pitchFamily="2" charset="-122"/>
                <a:cs typeface="宋体" panose="02010600030101010101" pitchFamily="2" charset="-122"/>
              </a:rPr>
              <a:t>的变化,以及</a:t>
            </a:r>
            <a:r>
              <a:rPr lang="zh-CN" altLang="en-US" sz="2000" dirty="0">
                <a:solidFill>
                  <a:srgbClr val="FF0000"/>
                </a:solidFill>
                <a:latin typeface="宋体" panose="02010600030101010101" pitchFamily="2" charset="-122"/>
                <a:cs typeface="宋体" panose="02010600030101010101" pitchFamily="2" charset="-122"/>
              </a:rPr>
              <a:t>乳酸</a:t>
            </a:r>
            <a:r>
              <a:rPr lang="zh-CN" altLang="en-US" sz="2000" dirty="0">
                <a:latin typeface="宋体" panose="02010600030101010101" pitchFamily="2" charset="-122"/>
                <a:cs typeface="宋体" panose="02010600030101010101" pitchFamily="2" charset="-122"/>
              </a:rPr>
              <a:t>和</a:t>
            </a:r>
            <a:r>
              <a:rPr lang="zh-CN" altLang="en-US" sz="2000" dirty="0">
                <a:solidFill>
                  <a:srgbClr val="FF0000"/>
                </a:solidFill>
                <a:latin typeface="宋体" panose="02010600030101010101" pitchFamily="2" charset="-122"/>
                <a:cs typeface="宋体" panose="02010600030101010101" pitchFamily="2" charset="-122"/>
              </a:rPr>
              <a:t>碱剩余</a:t>
            </a:r>
            <a:r>
              <a:rPr lang="zh-CN" altLang="en-US" sz="2000" dirty="0">
                <a:latin typeface="宋体" panose="02010600030101010101" pitchFamily="2" charset="-122"/>
                <a:cs typeface="宋体" panose="02010600030101010101" pitchFamily="2" charset="-122"/>
              </a:rPr>
              <a:t>。必要时进行</a:t>
            </a:r>
            <a:r>
              <a:rPr lang="zh-CN" altLang="en-US" sz="2000" dirty="0">
                <a:solidFill>
                  <a:srgbClr val="FF0000"/>
                </a:solidFill>
                <a:latin typeface="宋体" panose="02010600030101010101" pitchFamily="2" charset="-122"/>
                <a:cs typeface="宋体" panose="02010600030101010101" pitchFamily="2" charset="-122"/>
              </a:rPr>
              <a:t>血流动力学监测</a:t>
            </a:r>
            <a:r>
              <a:rPr lang="zh-CN" altLang="en-US" sz="2000" dirty="0">
                <a:latin typeface="宋体" panose="02010600030101010101" pitchFamily="2" charset="-122"/>
                <a:cs typeface="宋体" panose="02010600030101010101" pitchFamily="2" charset="-122"/>
              </a:rPr>
              <a:t>,指导输液和血管活性药物使用,改善组织灌注。</a:t>
            </a:r>
            <a:endParaRPr lang="zh-CN" altLang="en-US" sz="2000" b="1" dirty="0">
              <a:latin typeface="宋体" panose="02010600030101010101" pitchFamily="2" charset="-122"/>
              <a:cs typeface="宋体" panose="02010600030101010101" pitchFamily="2" charset="-122"/>
            </a:endParaRPr>
          </a:p>
          <a:p>
            <a:pPr algn="l">
              <a:lnSpc>
                <a:spcPct val="210000"/>
              </a:lnSpc>
            </a:pPr>
            <a:r>
              <a:rPr lang="zh-CN" altLang="en-US" sz="1000" dirty="0">
                <a:latin typeface="宋体" panose="02010600030101010101" pitchFamily="2" charset="-122"/>
                <a:cs typeface="微软雅黑" panose="020B0503020204020204" charset="-122"/>
                <a:sym typeface="+mn-ea"/>
              </a:rPr>
              <a:t>●</a:t>
            </a:r>
            <a:r>
              <a:rPr lang="zh-CN" altLang="en-US" sz="2000" b="1" dirty="0">
                <a:solidFill>
                  <a:srgbClr val="FF0000"/>
                </a:solidFill>
                <a:latin typeface="宋体" panose="02010600030101010101" pitchFamily="2" charset="-122"/>
                <a:cs typeface="宋体" panose="02010600030101010101" pitchFamily="2" charset="-122"/>
              </a:rPr>
              <a:t>抗凝治疗</a:t>
            </a:r>
            <a:r>
              <a:rPr lang="zh-CN" altLang="en-US" sz="2000" b="1" dirty="0">
                <a:latin typeface="宋体" panose="02010600030101010101" pitchFamily="2" charset="-122"/>
                <a:cs typeface="宋体" panose="02010600030101010101" pitchFamily="2" charset="-122"/>
              </a:rPr>
              <a:t>:</a:t>
            </a:r>
            <a:r>
              <a:rPr lang="zh-CN" altLang="en-US" sz="2000" dirty="0">
                <a:latin typeface="宋体" panose="02010600030101010101" pitchFamily="2" charset="-122"/>
                <a:cs typeface="宋体" panose="02010600030101010101" pitchFamily="2" charset="-122"/>
              </a:rPr>
              <a:t>重型或危重型患者合并血栓栓塞风险较高。对无抗凝禁忌症者,同时D-二聚体明显増髙者,建议预防性使用抗凝药物。发生血栓栓塞事件时,按照相应指南进行抗凝治疗。</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023533" y="1260687"/>
            <a:ext cx="6482080" cy="768350"/>
          </a:xfrm>
          <a:prstGeom prst="rect">
            <a:avLst/>
          </a:prstGeom>
          <a:noFill/>
        </p:spPr>
        <p:txBody>
          <a:bodyPr wrap="none" rtlCol="0" anchor="t">
            <a:spAutoFit/>
          </a:bodyPr>
          <a:lstStyle/>
          <a:p>
            <a:pPr lvl="4"/>
            <a:r>
              <a:rPr lang="zh-CN" altLang="en-US" sz="4400">
                <a:latin typeface="微软雅黑" panose="020B0503020204020204" charset="-122"/>
                <a:ea typeface="微软雅黑" panose="020B0503020204020204" charset="-122"/>
                <a:sym typeface="+mn-ea"/>
              </a:rPr>
              <a:t>重型、危重症治疗</a:t>
            </a:r>
          </a:p>
        </p:txBody>
      </p:sp>
      <p:sp>
        <p:nvSpPr>
          <p:cNvPr id="3" name="文本框 2"/>
          <p:cNvSpPr txBox="1"/>
          <p:nvPr/>
        </p:nvSpPr>
        <p:spPr>
          <a:xfrm>
            <a:off x="831427" y="2176780"/>
            <a:ext cx="10529147" cy="4276725"/>
          </a:xfrm>
          <a:prstGeom prst="rect">
            <a:avLst/>
          </a:prstGeom>
          <a:noFill/>
        </p:spPr>
        <p:txBody>
          <a:bodyPr wrap="square" rtlCol="0" anchor="t">
            <a:spAutoFit/>
          </a:bodyPr>
          <a:lstStyle/>
          <a:p>
            <a:pPr>
              <a:lnSpc>
                <a:spcPct val="170000"/>
              </a:lnSpc>
            </a:pPr>
            <a:r>
              <a:rPr lang="zh-CN" altLang="en-US" sz="1335" dirty="0">
                <a:latin typeface="宋体" panose="02010600030101010101" pitchFamily="2" charset="-122"/>
                <a:cs typeface="微软雅黑" panose="020B0503020204020204" charset="-122"/>
                <a:sym typeface="+mn-ea"/>
              </a:rPr>
              <a:t>●</a:t>
            </a:r>
            <a:r>
              <a:rPr lang="zh-CN" altLang="en-US" sz="2000" b="1" dirty="0">
                <a:solidFill>
                  <a:srgbClr val="FF0000"/>
                </a:solidFill>
              </a:rPr>
              <a:t>急性肾损伤和肾替代治疗</a:t>
            </a:r>
            <a:r>
              <a:rPr lang="zh-CN" altLang="en-US" sz="2000" dirty="0"/>
              <a:t>:危重型患者可合并急性肾损伤,应积极寻找病因,如低灌注和药物等因素。在积极纠正病因的同时,注意维持水、电解质、酸碱平衡。</a:t>
            </a:r>
          </a:p>
          <a:p>
            <a:pPr>
              <a:lnSpc>
                <a:spcPct val="170000"/>
              </a:lnSpc>
            </a:pPr>
            <a:r>
              <a:rPr lang="zh-CN" altLang="en-US" sz="2000" dirty="0">
                <a:solidFill>
                  <a:srgbClr val="FF0000"/>
                </a:solidFill>
              </a:rPr>
              <a:t>连续性肾替代治疗(CRRT)</a:t>
            </a:r>
            <a:r>
              <a:rPr lang="zh-CN" altLang="en-US" sz="2000" dirty="0"/>
              <a:t>的指征包括:①高钾血症;②严重酸中毒;③利尿</a:t>
            </a:r>
            <a:r>
              <a:rPr lang="zh-CN" altLang="en-US" sz="2000" dirty="0" smtClean="0"/>
              <a:t>剂无</a:t>
            </a:r>
            <a:r>
              <a:rPr lang="zh-CN" altLang="en-US" sz="2000" dirty="0"/>
              <a:t>效的肺水肿或水负荷过多。</a:t>
            </a:r>
          </a:p>
          <a:p>
            <a:pPr>
              <a:lnSpc>
                <a:spcPct val="170000"/>
              </a:lnSpc>
            </a:pPr>
            <a:r>
              <a:rPr lang="zh-CN" altLang="en-US" sz="2000" dirty="0">
                <a:latin typeface="宋体" panose="02010600030101010101" pitchFamily="2" charset="-122"/>
                <a:cs typeface="微软雅黑" panose="020B0503020204020204" charset="-122"/>
                <a:sym typeface="+mn-ea"/>
              </a:rPr>
              <a:t>●</a:t>
            </a:r>
            <a:r>
              <a:rPr lang="zh-CN" altLang="en-US" sz="2000" b="1" dirty="0">
                <a:solidFill>
                  <a:srgbClr val="FF0000"/>
                </a:solidFill>
              </a:rPr>
              <a:t>血液净化治疗</a:t>
            </a:r>
            <a:r>
              <a:rPr lang="zh-CN" altLang="en-US" sz="2000" dirty="0"/>
              <a:t>:血液净化系统包括血浆置换、吸附、灌流血液/血浆滤过等,能清除炎症因子,阻断“细胞因子风暴”,从而减轻炎症反应对机体的损伤,可用于重型、危重型患者细胞因子风暴早中期的救治。</a:t>
            </a:r>
          </a:p>
          <a:p>
            <a:pPr>
              <a:lnSpc>
                <a:spcPct val="170000"/>
              </a:lnSpc>
            </a:pPr>
            <a:endParaRPr lang="zh-CN" altLang="en-US"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图片 99"/>
          <p:cNvPicPr/>
          <p:nvPr/>
        </p:nvPicPr>
        <p:blipFill>
          <a:blip r:embed="rId2" cstate="print"/>
          <a:stretch>
            <a:fillRect/>
          </a:stretch>
        </p:blipFill>
        <p:spPr>
          <a:xfrm>
            <a:off x="8694470" y="4437112"/>
            <a:ext cx="3497530" cy="2132856"/>
          </a:xfrm>
          <a:prstGeom prst="rect">
            <a:avLst/>
          </a:prstGeom>
          <a:noFill/>
          <a:ln w="9525">
            <a:noFill/>
          </a:ln>
        </p:spPr>
      </p:pic>
      <p:sp>
        <p:nvSpPr>
          <p:cNvPr id="2" name="标题 1"/>
          <p:cNvSpPr>
            <a:spLocks noGrp="1"/>
          </p:cNvSpPr>
          <p:nvPr>
            <p:ph type="title"/>
          </p:nvPr>
        </p:nvSpPr>
        <p:spPr>
          <a:xfrm>
            <a:off x="487257" y="1201632"/>
            <a:ext cx="10972800" cy="977053"/>
          </a:xfrm>
        </p:spPr>
        <p:txBody>
          <a:bodyPr/>
          <a:lstStyle/>
          <a:p>
            <a:r>
              <a:rPr lang="en-US" altLang="zh-CN" sz="4265" dirty="0">
                <a:latin typeface="微软雅黑" panose="020B0503020204020204" charset="-122"/>
                <a:ea typeface="微软雅黑" panose="020B0503020204020204" charset="-122"/>
                <a:cs typeface="Arial" panose="020B0604020202020204" pitchFamily="34" charset="0"/>
                <a:sym typeface="+mn-ea"/>
              </a:rPr>
              <a:t>     </a:t>
            </a:r>
            <a:r>
              <a:rPr u="sng" dirty="0">
                <a:latin typeface="微软雅黑" panose="020B0503020204020204" charset="-122"/>
                <a:ea typeface="微软雅黑" panose="020B0503020204020204" charset="-122"/>
                <a:cs typeface="Arial" panose="020B0604020202020204" pitchFamily="34" charset="0"/>
                <a:sym typeface="+mn-ea"/>
              </a:rPr>
              <a:t>BF.7变种有什么特征？</a:t>
            </a:r>
            <a:r>
              <a:rPr lang="zh-CN" altLang="en-US" dirty="0">
                <a:latin typeface="微软雅黑" panose="020B0503020204020204" charset="-122"/>
                <a:ea typeface="微软雅黑" panose="020B0503020204020204" charset="-122"/>
                <a:cs typeface="Arial" panose="020B0604020202020204" pitchFamily="34" charset="0"/>
              </a:rPr>
              <a:t/>
            </a:r>
            <a:br>
              <a:rPr lang="zh-CN" altLang="en-US" dirty="0">
                <a:latin typeface="微软雅黑" panose="020B0503020204020204" charset="-122"/>
                <a:ea typeface="微软雅黑" panose="020B0503020204020204" charset="-122"/>
                <a:cs typeface="Arial" panose="020B0604020202020204" pitchFamily="34" charset="0"/>
              </a:rPr>
            </a:br>
            <a:endParaRPr lang="zh-CN" altLang="en-US" dirty="0"/>
          </a:p>
        </p:txBody>
      </p:sp>
      <p:sp>
        <p:nvSpPr>
          <p:cNvPr id="4" name="文本框 3"/>
          <p:cNvSpPr txBox="1"/>
          <p:nvPr/>
        </p:nvSpPr>
        <p:spPr>
          <a:xfrm>
            <a:off x="191345" y="1916832"/>
            <a:ext cx="12000656" cy="5267325"/>
          </a:xfrm>
          <a:prstGeom prst="rect">
            <a:avLst/>
          </a:prstGeom>
          <a:noFill/>
        </p:spPr>
        <p:txBody>
          <a:bodyPr wrap="square" rtlCol="0">
            <a:noAutofit/>
          </a:bodyPr>
          <a:lstStyle/>
          <a:p>
            <a:pPr marL="342900" indent="-342900">
              <a:lnSpc>
                <a:spcPct val="150000"/>
              </a:lnSpc>
              <a:buFont typeface="Wingdings" panose="05000000000000000000" charset="0"/>
              <a:buChar char="l"/>
            </a:pPr>
            <a:r>
              <a:rPr sz="2000" dirty="0">
                <a:latin typeface="微软雅黑" panose="020B0503020204020204" charset="-122"/>
                <a:ea typeface="微软雅黑" panose="020B0503020204020204" charset="-122"/>
                <a:cs typeface="微软雅黑" panose="020B0503020204020204" charset="-122"/>
                <a:sym typeface="+mn-ea"/>
              </a:rPr>
              <a:t>BF.7是BA.5.2.1.7的缩写，被认为是奥密克戎BA.5变异株衍生的第三代亚型，中间隔了BA.2.75变异株。</a:t>
            </a:r>
          </a:p>
          <a:p>
            <a:pPr marL="342900" indent="-342900">
              <a:lnSpc>
                <a:spcPct val="150000"/>
              </a:lnSpc>
              <a:buFont typeface="Wingdings" panose="05000000000000000000" charset="0"/>
              <a:buChar char="l"/>
            </a:pPr>
            <a:r>
              <a:rPr sz="2000" dirty="0">
                <a:latin typeface="微软雅黑" panose="020B0503020204020204" charset="-122"/>
                <a:ea typeface="微软雅黑" panose="020B0503020204020204" charset="-122"/>
                <a:cs typeface="微软雅黑" panose="020B0503020204020204" charset="-122"/>
                <a:sym typeface="+mn-ea"/>
              </a:rPr>
              <a:t>BF.7</a:t>
            </a:r>
            <a:r>
              <a:rPr sz="2000" dirty="0" smtClean="0">
                <a:latin typeface="微软雅黑" panose="020B0503020204020204" charset="-122"/>
                <a:ea typeface="微软雅黑" panose="020B0503020204020204" charset="-122"/>
                <a:cs typeface="微软雅黑" panose="020B0503020204020204" charset="-122"/>
                <a:sym typeface="+mn-ea"/>
              </a:rPr>
              <a:t>变异毒株感染后表现的</a:t>
            </a:r>
            <a:r>
              <a:rPr sz="2000" dirty="0" smtClean="0">
                <a:solidFill>
                  <a:srgbClr val="FF0000"/>
                </a:solidFill>
                <a:latin typeface="微软雅黑" panose="020B0503020204020204" charset="-122"/>
                <a:ea typeface="微软雅黑" panose="020B0503020204020204" charset="-122"/>
                <a:cs typeface="微软雅黑" panose="020B0503020204020204" charset="-122"/>
                <a:sym typeface="+mn-ea"/>
              </a:rPr>
              <a:t>症状</a:t>
            </a:r>
            <a:r>
              <a:rPr lang="zh-CN" altLang="en-US" sz="2000" dirty="0" smtClean="0">
                <a:solidFill>
                  <a:srgbClr val="FF0000"/>
                </a:solidFill>
                <a:latin typeface="微软雅黑" panose="020B0503020204020204" charset="-122"/>
                <a:ea typeface="微软雅黑" panose="020B0503020204020204" charset="-122"/>
                <a:cs typeface="微软雅黑" panose="020B0503020204020204" charset="-122"/>
                <a:sym typeface="+mn-ea"/>
              </a:rPr>
              <a:t>：</a:t>
            </a:r>
            <a:r>
              <a:rPr sz="2000" dirty="0" err="1" smtClean="0">
                <a:latin typeface="微软雅黑" panose="020B0503020204020204" charset="-122"/>
                <a:ea typeface="微软雅黑" panose="020B0503020204020204" charset="-122"/>
                <a:cs typeface="微软雅黑" panose="020B0503020204020204" charset="-122"/>
                <a:sym typeface="+mn-ea"/>
              </a:rPr>
              <a:t>高热</a:t>
            </a:r>
            <a:r>
              <a:rPr sz="2000" dirty="0" err="1">
                <a:latin typeface="微软雅黑" panose="020B0503020204020204" charset="-122"/>
                <a:ea typeface="微软雅黑" panose="020B0503020204020204" charset="-122"/>
                <a:cs typeface="微软雅黑" panose="020B0503020204020204" charset="-122"/>
                <a:sym typeface="+mn-ea"/>
              </a:rPr>
              <a:t>、持续性咳嗽、身体疼痛、头痛、喉咙痛、嗅觉改变和食欲不振等</a:t>
            </a:r>
            <a:r>
              <a:rPr sz="2000" dirty="0">
                <a:latin typeface="微软雅黑" panose="020B0503020204020204" charset="-122"/>
                <a:ea typeface="微软雅黑" panose="020B0503020204020204" charset="-122"/>
                <a:cs typeface="微软雅黑" panose="020B0503020204020204" charset="-122"/>
                <a:sym typeface="+mn-ea"/>
              </a:rPr>
              <a:t>。</a:t>
            </a:r>
            <a:r>
              <a:rPr sz="2000" dirty="0" err="1">
                <a:latin typeface="微软雅黑" panose="020B0503020204020204" charset="-122"/>
                <a:ea typeface="微软雅黑" panose="020B0503020204020204" charset="-122"/>
                <a:cs typeface="微软雅黑" panose="020B0503020204020204" charset="-122"/>
                <a:sym typeface="+mn-ea"/>
              </a:rPr>
              <a:t>这些症状与新冠奥密克戎早期亚型变异株感染后的症状类似</a:t>
            </a:r>
            <a:r>
              <a:rPr sz="2000" dirty="0">
                <a:latin typeface="微软雅黑" panose="020B0503020204020204" charset="-122"/>
                <a:ea typeface="微软雅黑" panose="020B0503020204020204" charset="-122"/>
                <a:cs typeface="微软雅黑" panose="020B0503020204020204" charset="-122"/>
                <a:sym typeface="+mn-ea"/>
              </a:rPr>
              <a:t>。</a:t>
            </a:r>
          </a:p>
          <a:p>
            <a:pPr marL="342900" indent="-342900">
              <a:lnSpc>
                <a:spcPct val="150000"/>
              </a:lnSpc>
              <a:buFont typeface="Wingdings" panose="05000000000000000000" charset="0"/>
              <a:buChar char="l"/>
            </a:pPr>
            <a:r>
              <a:rPr sz="2000" dirty="0" err="1">
                <a:latin typeface="微软雅黑" panose="020B0503020204020204" charset="-122"/>
                <a:ea typeface="微软雅黑" panose="020B0503020204020204" charset="-122"/>
                <a:cs typeface="微软雅黑" panose="020B0503020204020204" charset="-122"/>
                <a:sym typeface="+mn-ea"/>
              </a:rPr>
              <a:t>目前，</a:t>
            </a:r>
            <a:r>
              <a:rPr sz="2000" dirty="0" err="1" smtClean="0">
                <a:latin typeface="微软雅黑" panose="020B0503020204020204" charset="-122"/>
                <a:ea typeface="微软雅黑" panose="020B0503020204020204" charset="-122"/>
                <a:cs typeface="微软雅黑" panose="020B0503020204020204" charset="-122"/>
                <a:sym typeface="+mn-ea"/>
              </a:rPr>
              <a:t>奥密克戎变异株已成为我国境外输入和本土疫情的</a:t>
            </a:r>
            <a:r>
              <a:rPr sz="2000" dirty="0" err="1" smtClean="0">
                <a:solidFill>
                  <a:srgbClr val="FF0000"/>
                </a:solidFill>
                <a:latin typeface="微软雅黑" panose="020B0503020204020204" charset="-122"/>
                <a:ea typeface="微软雅黑" panose="020B0503020204020204" charset="-122"/>
                <a:cs typeface="微软雅黑" panose="020B0503020204020204" charset="-122"/>
                <a:sym typeface="+mn-ea"/>
              </a:rPr>
              <a:t>优势流行株</a:t>
            </a:r>
            <a:r>
              <a:rPr sz="2000" dirty="0" err="1">
                <a:latin typeface="微软雅黑" panose="020B0503020204020204" charset="-122"/>
                <a:ea typeface="微软雅黑" panose="020B0503020204020204" charset="-122"/>
                <a:cs typeface="微软雅黑" panose="020B0503020204020204" charset="-122"/>
                <a:sym typeface="+mn-ea"/>
              </a:rPr>
              <a:t>，现有研究提示，</a:t>
            </a:r>
            <a:r>
              <a:rPr sz="2000" dirty="0" err="1" smtClean="0">
                <a:latin typeface="微软雅黑" panose="020B0503020204020204" charset="-122"/>
                <a:ea typeface="微软雅黑" panose="020B0503020204020204" charset="-122"/>
                <a:cs typeface="微软雅黑" panose="020B0503020204020204" charset="-122"/>
                <a:sym typeface="+mn-ea"/>
              </a:rPr>
              <a:t>奥密克戎变异株</a:t>
            </a:r>
            <a:r>
              <a:rPr lang="zh-CN" altLang="en-US" sz="2000" dirty="0" smtClean="0">
                <a:latin typeface="微软雅黑" panose="020B0503020204020204" charset="-122"/>
                <a:ea typeface="微软雅黑" panose="020B0503020204020204" charset="-122"/>
                <a:cs typeface="微软雅黑" panose="020B0503020204020204" charset="-122"/>
                <a:sym typeface="+mn-ea"/>
              </a:rPr>
              <a:t>（</a:t>
            </a:r>
            <a:r>
              <a:rPr lang="en-US" altLang="zh-CN" sz="2000" dirty="0" smtClean="0">
                <a:latin typeface="微软雅黑" panose="020B0503020204020204" charset="-122"/>
                <a:ea typeface="微软雅黑" panose="020B0503020204020204" charset="-122"/>
                <a:cs typeface="微软雅黑" panose="020B0503020204020204" charset="-122"/>
                <a:sym typeface="+mn-ea"/>
              </a:rPr>
              <a:t>1</a:t>
            </a:r>
            <a:r>
              <a:rPr lang="zh-CN" altLang="en-US" sz="2000" dirty="0" smtClean="0">
                <a:latin typeface="微软雅黑" panose="020B0503020204020204" charset="-122"/>
                <a:ea typeface="微软雅黑" panose="020B0503020204020204" charset="-122"/>
                <a:cs typeface="微软雅黑" panose="020B0503020204020204" charset="-122"/>
                <a:sym typeface="+mn-ea"/>
              </a:rPr>
              <a:t>）</a:t>
            </a:r>
            <a:r>
              <a:rPr sz="2000" dirty="0" smtClean="0">
                <a:latin typeface="微软雅黑" panose="020B0503020204020204" charset="-122"/>
                <a:ea typeface="微软雅黑" panose="020B0503020204020204" charset="-122"/>
                <a:cs typeface="微软雅黑" panose="020B0503020204020204" charset="-122"/>
                <a:sym typeface="+mn-ea"/>
              </a:rPr>
              <a:t>平均</a:t>
            </a:r>
            <a:r>
              <a:rPr sz="2000" dirty="0" smtClean="0">
                <a:solidFill>
                  <a:srgbClr val="FF0000"/>
                </a:solidFill>
                <a:latin typeface="微软雅黑" panose="020B0503020204020204" charset="-122"/>
                <a:ea typeface="微软雅黑" panose="020B0503020204020204" charset="-122"/>
                <a:cs typeface="微软雅黑" panose="020B0503020204020204" charset="-122"/>
                <a:sym typeface="+mn-ea"/>
              </a:rPr>
              <a:t>潜伏期缩短</a:t>
            </a:r>
            <a:r>
              <a:rPr sz="2000" dirty="0">
                <a:latin typeface="微软雅黑" panose="020B0503020204020204" charset="-122"/>
                <a:ea typeface="微软雅黑" panose="020B0503020204020204" charset="-122"/>
                <a:cs typeface="微软雅黑" panose="020B0503020204020204" charset="-122"/>
                <a:sym typeface="+mn-ea"/>
              </a:rPr>
              <a:t>，多为2-4 </a:t>
            </a:r>
            <a:r>
              <a:rPr sz="2000" dirty="0" smtClean="0">
                <a:latin typeface="微软雅黑" panose="020B0503020204020204" charset="-122"/>
                <a:ea typeface="微软雅黑" panose="020B0503020204020204" charset="-122"/>
                <a:cs typeface="微软雅黑" panose="020B0503020204020204" charset="-122"/>
                <a:sym typeface="+mn-ea"/>
              </a:rPr>
              <a:t>天</a:t>
            </a:r>
            <a:r>
              <a:rPr lang="zh-CN" altLang="en-US" sz="2000" dirty="0" smtClean="0">
                <a:latin typeface="微软雅黑" panose="020B0503020204020204" charset="-122"/>
                <a:ea typeface="微软雅黑" panose="020B0503020204020204" charset="-122"/>
                <a:cs typeface="微软雅黑" panose="020B0503020204020204" charset="-122"/>
                <a:sym typeface="+mn-ea"/>
              </a:rPr>
              <a:t>；</a:t>
            </a:r>
            <a:endParaRPr lang="en-US" altLang="zh-CN" sz="2000" dirty="0" smtClean="0">
              <a:latin typeface="微软雅黑" panose="020B0503020204020204" charset="-122"/>
              <a:ea typeface="微软雅黑" panose="020B0503020204020204" charset="-122"/>
              <a:cs typeface="微软雅黑" panose="020B0503020204020204" charset="-122"/>
              <a:sym typeface="+mn-ea"/>
            </a:endParaRPr>
          </a:p>
          <a:p>
            <a:pPr marL="342900" indent="-342900">
              <a:lnSpc>
                <a:spcPct val="150000"/>
              </a:lnSpc>
            </a:pPr>
            <a:r>
              <a:rPr lang="zh-CN" altLang="en-US" sz="2000" dirty="0" smtClean="0">
                <a:latin typeface="微软雅黑" panose="020B0503020204020204" charset="-122"/>
                <a:ea typeface="微软雅黑" panose="020B0503020204020204" charset="-122"/>
                <a:cs typeface="微软雅黑" panose="020B0503020204020204" charset="-122"/>
                <a:sym typeface="+mn-ea"/>
              </a:rPr>
              <a:t>（</a:t>
            </a:r>
            <a:r>
              <a:rPr lang="en-US" altLang="zh-CN" sz="2000" dirty="0" smtClean="0">
                <a:latin typeface="微软雅黑" panose="020B0503020204020204" charset="-122"/>
                <a:ea typeface="微软雅黑" panose="020B0503020204020204" charset="-122"/>
                <a:cs typeface="微软雅黑" panose="020B0503020204020204" charset="-122"/>
                <a:sym typeface="+mn-ea"/>
              </a:rPr>
              <a:t>2</a:t>
            </a:r>
            <a:r>
              <a:rPr lang="zh-CN" altLang="en-US" sz="2000" dirty="0" smtClean="0">
                <a:latin typeface="微软雅黑" panose="020B0503020204020204" charset="-122"/>
                <a:ea typeface="微软雅黑" panose="020B0503020204020204" charset="-122"/>
                <a:cs typeface="微软雅黑" panose="020B0503020204020204" charset="-122"/>
                <a:sym typeface="+mn-ea"/>
              </a:rPr>
              <a:t>）</a:t>
            </a:r>
            <a:r>
              <a:rPr sz="2000" dirty="0" err="1" smtClean="0">
                <a:solidFill>
                  <a:srgbClr val="FF0000"/>
                </a:solidFill>
                <a:latin typeface="微软雅黑" panose="020B0503020204020204" charset="-122"/>
                <a:ea typeface="微软雅黑" panose="020B0503020204020204" charset="-122"/>
                <a:cs typeface="微软雅黑" panose="020B0503020204020204" charset="-122"/>
                <a:sym typeface="+mn-ea"/>
              </a:rPr>
              <a:t>传播能力更强</a:t>
            </a:r>
            <a:r>
              <a:rPr sz="2000" dirty="0" err="1" smtClean="0">
                <a:latin typeface="微软雅黑" panose="020B0503020204020204" charset="-122"/>
                <a:ea typeface="微软雅黑" panose="020B0503020204020204" charset="-122"/>
                <a:cs typeface="微软雅黑" panose="020B0503020204020204" charset="-122"/>
                <a:sym typeface="+mn-ea"/>
              </a:rPr>
              <a:t>，</a:t>
            </a:r>
            <a:r>
              <a:rPr sz="2000" dirty="0" err="1" smtClean="0">
                <a:solidFill>
                  <a:srgbClr val="FF0000"/>
                </a:solidFill>
                <a:latin typeface="微软雅黑" panose="020B0503020204020204" charset="-122"/>
                <a:ea typeface="微软雅黑" panose="020B0503020204020204" charset="-122"/>
                <a:cs typeface="微软雅黑" panose="020B0503020204020204" charset="-122"/>
                <a:sym typeface="+mn-ea"/>
              </a:rPr>
              <a:t>传播速度更快</a:t>
            </a:r>
            <a:r>
              <a:rPr sz="2000" dirty="0" err="1" smtClean="0">
                <a:latin typeface="微软雅黑" panose="020B0503020204020204" charset="-122"/>
                <a:ea typeface="微软雅黑" panose="020B0503020204020204" charset="-122"/>
                <a:cs typeface="微软雅黑" panose="020B0503020204020204" charset="-122"/>
                <a:sym typeface="+mn-ea"/>
              </a:rPr>
              <a:t>，</a:t>
            </a:r>
            <a:r>
              <a:rPr sz="2000" dirty="0" err="1" smtClean="0">
                <a:solidFill>
                  <a:srgbClr val="FF0000"/>
                </a:solidFill>
                <a:latin typeface="微软雅黑" panose="020B0503020204020204" charset="-122"/>
                <a:ea typeface="微软雅黑" panose="020B0503020204020204" charset="-122"/>
                <a:cs typeface="微软雅黑" panose="020B0503020204020204" charset="-122"/>
                <a:sym typeface="+mn-ea"/>
              </a:rPr>
              <a:t>感染剂量更低</a:t>
            </a:r>
            <a:r>
              <a:rPr lang="zh-CN" altLang="en-US" sz="2000" dirty="0" smtClean="0">
                <a:latin typeface="微软雅黑" panose="020B0503020204020204" charset="-122"/>
                <a:ea typeface="微软雅黑" panose="020B0503020204020204" charset="-122"/>
                <a:cs typeface="微软雅黑" panose="020B0503020204020204" charset="-122"/>
                <a:sym typeface="+mn-ea"/>
              </a:rPr>
              <a:t>；</a:t>
            </a:r>
            <a:endParaRPr lang="en-US" altLang="zh-CN" sz="2000" dirty="0" smtClean="0">
              <a:latin typeface="微软雅黑" panose="020B0503020204020204" charset="-122"/>
              <a:ea typeface="微软雅黑" panose="020B0503020204020204" charset="-122"/>
              <a:cs typeface="微软雅黑" panose="020B0503020204020204" charset="-122"/>
              <a:sym typeface="+mn-ea"/>
            </a:endParaRPr>
          </a:p>
          <a:p>
            <a:pPr marL="342900" indent="-342900">
              <a:lnSpc>
                <a:spcPct val="150000"/>
              </a:lnSpc>
            </a:pPr>
            <a:r>
              <a:rPr lang="zh-CN" altLang="en-US" sz="2000" dirty="0" smtClean="0">
                <a:latin typeface="微软雅黑" panose="020B0503020204020204" charset="-122"/>
                <a:ea typeface="微软雅黑" panose="020B0503020204020204" charset="-122"/>
                <a:cs typeface="微软雅黑" panose="020B0503020204020204" charset="-122"/>
                <a:sym typeface="+mn-ea"/>
              </a:rPr>
              <a:t>（</a:t>
            </a:r>
            <a:r>
              <a:rPr lang="en-US" altLang="zh-CN" sz="2000" dirty="0" smtClean="0">
                <a:latin typeface="微软雅黑" panose="020B0503020204020204" charset="-122"/>
                <a:ea typeface="微软雅黑" panose="020B0503020204020204" charset="-122"/>
                <a:cs typeface="微软雅黑" panose="020B0503020204020204" charset="-122"/>
                <a:sym typeface="+mn-ea"/>
              </a:rPr>
              <a:t>3</a:t>
            </a:r>
            <a:r>
              <a:rPr lang="zh-CN" altLang="en-US" sz="2000" dirty="0" smtClean="0">
                <a:latin typeface="微软雅黑" panose="020B0503020204020204" charset="-122"/>
                <a:ea typeface="微软雅黑" panose="020B0503020204020204" charset="-122"/>
                <a:cs typeface="微软雅黑" panose="020B0503020204020204" charset="-122"/>
                <a:sym typeface="+mn-ea"/>
              </a:rPr>
              <a:t>）</a:t>
            </a:r>
            <a:r>
              <a:rPr sz="2000" dirty="0" err="1" smtClean="0">
                <a:solidFill>
                  <a:srgbClr val="FF0000"/>
                </a:solidFill>
                <a:latin typeface="微软雅黑" panose="020B0503020204020204" charset="-122"/>
                <a:ea typeface="微软雅黑" panose="020B0503020204020204" charset="-122"/>
                <a:cs typeface="微软雅黑" panose="020B0503020204020204" charset="-122"/>
                <a:sym typeface="+mn-ea"/>
              </a:rPr>
              <a:t>致病力减弱</a:t>
            </a:r>
            <a:r>
              <a:rPr sz="2000" dirty="0" err="1">
                <a:latin typeface="微软雅黑" panose="020B0503020204020204" charset="-122"/>
                <a:ea typeface="微软雅黑" panose="020B0503020204020204" charset="-122"/>
                <a:cs typeface="微软雅黑" panose="020B0503020204020204" charset="-122"/>
                <a:sym typeface="+mn-ea"/>
              </a:rPr>
              <a:t>，</a:t>
            </a:r>
            <a:r>
              <a:rPr sz="2000" dirty="0" err="1" smtClean="0">
                <a:latin typeface="微软雅黑" panose="020B0503020204020204" charset="-122"/>
                <a:ea typeface="微软雅黑" panose="020B0503020204020204" charset="-122"/>
                <a:cs typeface="微软雅黑" panose="020B0503020204020204" charset="-122"/>
                <a:sym typeface="+mn-ea"/>
              </a:rPr>
              <a:t>具有更强的免疫逃逸能力</a:t>
            </a:r>
            <a:r>
              <a:rPr lang="zh-CN" altLang="en-US" sz="2000" dirty="0" smtClean="0">
                <a:latin typeface="微软雅黑" panose="020B0503020204020204" charset="-122"/>
                <a:ea typeface="微软雅黑" panose="020B0503020204020204" charset="-122"/>
                <a:cs typeface="微软雅黑" panose="020B0503020204020204" charset="-122"/>
                <a:sym typeface="+mn-ea"/>
              </a:rPr>
              <a:t>；</a:t>
            </a:r>
            <a:endParaRPr lang="en-US" altLang="zh-CN" sz="2000" dirty="0" smtClean="0">
              <a:latin typeface="微软雅黑" panose="020B0503020204020204" charset="-122"/>
              <a:ea typeface="微软雅黑" panose="020B0503020204020204" charset="-122"/>
              <a:cs typeface="微软雅黑" panose="020B0503020204020204" charset="-122"/>
              <a:sym typeface="+mn-ea"/>
            </a:endParaRPr>
          </a:p>
          <a:p>
            <a:pPr marL="342900" indent="-342900">
              <a:lnSpc>
                <a:spcPct val="150000"/>
              </a:lnSpc>
            </a:pPr>
            <a:r>
              <a:rPr lang="zh-CN" altLang="en-US" sz="2000" dirty="0" smtClean="0">
                <a:latin typeface="微软雅黑" panose="020B0503020204020204" charset="-122"/>
                <a:ea typeface="微软雅黑" panose="020B0503020204020204" charset="-122"/>
                <a:cs typeface="微软雅黑" panose="020B0503020204020204" charset="-122"/>
                <a:sym typeface="+mn-ea"/>
              </a:rPr>
              <a:t>（</a:t>
            </a:r>
            <a:r>
              <a:rPr lang="en-US" altLang="zh-CN" sz="2000" dirty="0" smtClean="0">
                <a:latin typeface="微软雅黑" panose="020B0503020204020204" charset="-122"/>
                <a:ea typeface="微软雅黑" panose="020B0503020204020204" charset="-122"/>
                <a:cs typeface="微软雅黑" panose="020B0503020204020204" charset="-122"/>
                <a:sym typeface="+mn-ea"/>
              </a:rPr>
              <a:t>4</a:t>
            </a:r>
            <a:r>
              <a:rPr lang="zh-CN" altLang="en-US" sz="2000" dirty="0" smtClean="0">
                <a:latin typeface="微软雅黑" panose="020B0503020204020204" charset="-122"/>
                <a:ea typeface="微软雅黑" panose="020B0503020204020204" charset="-122"/>
                <a:cs typeface="微软雅黑" panose="020B0503020204020204" charset="-122"/>
                <a:sym typeface="+mn-ea"/>
              </a:rPr>
              <a:t>）</a:t>
            </a:r>
            <a:r>
              <a:rPr sz="2000" dirty="0" err="1" smtClean="0">
                <a:solidFill>
                  <a:srgbClr val="FF0000"/>
                </a:solidFill>
                <a:latin typeface="微软雅黑" panose="020B0503020204020204" charset="-122"/>
                <a:ea typeface="微软雅黑" panose="020B0503020204020204" charset="-122"/>
                <a:cs typeface="微软雅黑" panose="020B0503020204020204" charset="-122"/>
                <a:sym typeface="+mn-ea"/>
              </a:rPr>
              <a:t>现有疫苗</a:t>
            </a:r>
            <a:r>
              <a:rPr sz="2000" dirty="0" err="1" smtClean="0">
                <a:latin typeface="微软雅黑" panose="020B0503020204020204" charset="-122"/>
                <a:ea typeface="微软雅黑" panose="020B0503020204020204" charset="-122"/>
                <a:cs typeface="微软雅黑" panose="020B0503020204020204" charset="-122"/>
                <a:sym typeface="+mn-ea"/>
              </a:rPr>
              <a:t>对预防该变异株所致的重症和死亡</a:t>
            </a:r>
            <a:r>
              <a:rPr sz="2000" dirty="0" err="1" smtClean="0">
                <a:solidFill>
                  <a:srgbClr val="FF0000"/>
                </a:solidFill>
                <a:latin typeface="微软雅黑" panose="020B0503020204020204" charset="-122"/>
                <a:ea typeface="微软雅黑" panose="020B0503020204020204" charset="-122"/>
                <a:cs typeface="微软雅黑" panose="020B0503020204020204" charset="-122"/>
                <a:sym typeface="+mn-ea"/>
              </a:rPr>
              <a:t>仍有效</a:t>
            </a:r>
            <a:r>
              <a:rPr sz="2000" dirty="0">
                <a:latin typeface="微软雅黑" panose="020B0503020204020204" charset="-122"/>
                <a:ea typeface="微软雅黑" panose="020B0503020204020204" charset="-122"/>
                <a:cs typeface="微软雅黑" panose="020B0503020204020204" charset="-122"/>
                <a:sym typeface="+mn-ea"/>
              </a:rPr>
              <a:t>。</a:t>
            </a:r>
          </a:p>
          <a:p>
            <a:pPr marL="342900" indent="-342900">
              <a:lnSpc>
                <a:spcPct val="150000"/>
              </a:lnSpc>
              <a:buFont typeface="Wingdings" panose="05000000000000000000" charset="0"/>
              <a:buChar char="l"/>
            </a:pPr>
            <a:endParaRPr sz="2000" dirty="0">
              <a:latin typeface="微软雅黑" panose="020B0503020204020204" charset="-122"/>
              <a:ea typeface="微软雅黑" panose="020B0503020204020204" charset="-122"/>
              <a:cs typeface="微软雅黑" panose="020B0503020204020204" charset="-122"/>
              <a:sym typeface="+mn-ea"/>
            </a:endParaRPr>
          </a:p>
          <a:p>
            <a:pPr marL="342900" indent="-342900">
              <a:lnSpc>
                <a:spcPct val="150000"/>
              </a:lnSpc>
              <a:buFont typeface="Wingdings" panose="05000000000000000000" charset="0"/>
              <a:buChar char="l"/>
            </a:pPr>
            <a:endParaRPr sz="2000" dirty="0">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972223" y="1163532"/>
            <a:ext cx="4653280" cy="768350"/>
          </a:xfrm>
          <a:prstGeom prst="rect">
            <a:avLst/>
          </a:prstGeom>
          <a:noFill/>
        </p:spPr>
        <p:txBody>
          <a:bodyPr wrap="none" rtlCol="0" anchor="t">
            <a:spAutoFit/>
          </a:bodyPr>
          <a:lstStyle/>
          <a:p>
            <a:r>
              <a:rPr lang="zh-CN" altLang="en-US" sz="4400">
                <a:latin typeface="微软雅黑" panose="020B0503020204020204" charset="-122"/>
                <a:ea typeface="微软雅黑" panose="020B0503020204020204" charset="-122"/>
                <a:sym typeface="+mn-ea"/>
              </a:rPr>
              <a:t>重型、危重症治疗</a:t>
            </a:r>
          </a:p>
        </p:txBody>
      </p:sp>
      <p:sp>
        <p:nvSpPr>
          <p:cNvPr id="3" name="文本框 2"/>
          <p:cNvSpPr txBox="1"/>
          <p:nvPr/>
        </p:nvSpPr>
        <p:spPr>
          <a:xfrm>
            <a:off x="767408" y="2199004"/>
            <a:ext cx="10748741" cy="3046988"/>
          </a:xfrm>
          <a:prstGeom prst="rect">
            <a:avLst/>
          </a:prstGeom>
          <a:noFill/>
        </p:spPr>
        <p:txBody>
          <a:bodyPr wrap="square" rtlCol="0" anchor="t">
            <a:spAutoFit/>
          </a:bodyPr>
          <a:lstStyle/>
          <a:p>
            <a:pPr>
              <a:lnSpc>
                <a:spcPct val="120000"/>
              </a:lnSpc>
            </a:pPr>
            <a:r>
              <a:rPr lang="zh-CN" altLang="en-US" sz="1000" dirty="0">
                <a:latin typeface="+mn-ea"/>
                <a:ea typeface="+mn-ea"/>
                <a:cs typeface="+mn-ea"/>
                <a:sym typeface="+mn-ea"/>
              </a:rPr>
              <a:t>●</a:t>
            </a:r>
            <a:r>
              <a:rPr lang="zh-CN" altLang="en-US" sz="2000" b="1" dirty="0">
                <a:solidFill>
                  <a:srgbClr val="FF0000"/>
                </a:solidFill>
                <a:latin typeface="+mn-ea"/>
                <a:ea typeface="+mn-ea"/>
                <a:cs typeface="+mn-ea"/>
              </a:rPr>
              <a:t>儿童多系统炎症综合</a:t>
            </a:r>
            <a:r>
              <a:rPr lang="zh-CN" altLang="en-US" sz="2000" b="1" dirty="0" smtClean="0">
                <a:solidFill>
                  <a:srgbClr val="FF0000"/>
                </a:solidFill>
                <a:latin typeface="+mn-ea"/>
                <a:ea typeface="+mn-ea"/>
                <a:cs typeface="+mn-ea"/>
              </a:rPr>
              <a:t>征（</a:t>
            </a:r>
            <a:r>
              <a:rPr lang="en-US" altLang="zh-CN" sz="2000" b="1" dirty="0" smtClean="0">
                <a:solidFill>
                  <a:srgbClr val="FF0000"/>
                </a:solidFill>
                <a:latin typeface="+mn-ea"/>
                <a:ea typeface="+mn-ea"/>
                <a:cs typeface="+mn-ea"/>
              </a:rPr>
              <a:t>MIS-C</a:t>
            </a:r>
            <a:r>
              <a:rPr lang="zh-CN" altLang="en-US" sz="2000" b="1" dirty="0" smtClean="0">
                <a:solidFill>
                  <a:srgbClr val="FF0000"/>
                </a:solidFill>
                <a:latin typeface="+mn-ea"/>
                <a:ea typeface="+mn-ea"/>
                <a:cs typeface="+mn-ea"/>
              </a:rPr>
              <a:t>）</a:t>
            </a:r>
            <a:r>
              <a:rPr lang="zh-CN" altLang="en-US" sz="2000" dirty="0" smtClean="0">
                <a:latin typeface="+mn-ea"/>
                <a:ea typeface="+mn-ea"/>
                <a:cs typeface="+mn-ea"/>
              </a:rPr>
              <a:t>:</a:t>
            </a:r>
            <a:endParaRPr lang="en-US" altLang="zh-CN" sz="2000" dirty="0" smtClean="0">
              <a:latin typeface="+mn-ea"/>
              <a:ea typeface="+mn-ea"/>
              <a:cs typeface="+mn-ea"/>
            </a:endParaRPr>
          </a:p>
          <a:p>
            <a:pPr>
              <a:lnSpc>
                <a:spcPct val="120000"/>
              </a:lnSpc>
            </a:pPr>
            <a:r>
              <a:rPr lang="en-US" altLang="zh-CN" sz="2000" dirty="0" smtClean="0">
                <a:latin typeface="+mn-ea"/>
                <a:ea typeface="+mn-ea"/>
                <a:cs typeface="+mn-ea"/>
              </a:rPr>
              <a:t>1</a:t>
            </a:r>
            <a:r>
              <a:rPr lang="zh-CN" altLang="en-US" sz="2000" dirty="0" smtClean="0">
                <a:latin typeface="+mn-ea"/>
                <a:ea typeface="+mn-ea"/>
                <a:cs typeface="+mn-ea"/>
              </a:rPr>
              <a:t>、治</a:t>
            </a:r>
            <a:r>
              <a:rPr lang="zh-CN" altLang="en-US" sz="2000" dirty="0">
                <a:latin typeface="+mn-ea"/>
                <a:ea typeface="+mn-ea"/>
                <a:cs typeface="+mn-ea"/>
              </a:rPr>
              <a:t>疗原则是多学科合作,尽早抗炎、纠正休克和出凝血功能障碍、脏器功能支持,必要时抗感染治疗</a:t>
            </a:r>
            <a:r>
              <a:rPr lang="zh-CN" altLang="en-US" sz="2000" dirty="0" smtClean="0">
                <a:latin typeface="+mn-ea"/>
                <a:ea typeface="+mn-ea"/>
                <a:cs typeface="+mn-ea"/>
              </a:rPr>
              <a:t>。</a:t>
            </a:r>
            <a:endParaRPr lang="en-US" altLang="zh-CN" sz="2000" dirty="0" smtClean="0">
              <a:latin typeface="+mn-ea"/>
              <a:ea typeface="+mn-ea"/>
              <a:cs typeface="+mn-ea"/>
            </a:endParaRPr>
          </a:p>
          <a:p>
            <a:pPr>
              <a:lnSpc>
                <a:spcPct val="120000"/>
              </a:lnSpc>
            </a:pPr>
            <a:r>
              <a:rPr lang="en-US" altLang="zh-CN" sz="2000" dirty="0" smtClean="0">
                <a:latin typeface="+mn-ea"/>
                <a:ea typeface="+mn-ea"/>
                <a:cs typeface="+mn-ea"/>
              </a:rPr>
              <a:t>2</a:t>
            </a:r>
            <a:r>
              <a:rPr lang="zh-CN" altLang="en-US" sz="2000" dirty="0" smtClean="0">
                <a:latin typeface="+mn-ea"/>
                <a:ea typeface="+mn-ea"/>
                <a:cs typeface="+mn-ea"/>
              </a:rPr>
              <a:t>、无休克者首选静脉用丙种球蛋白</a:t>
            </a:r>
            <a:r>
              <a:rPr lang="en-US" altLang="zh-CN" sz="2000" dirty="0" smtClean="0">
                <a:latin typeface="+mn-ea"/>
                <a:ea typeface="+mn-ea"/>
                <a:cs typeface="+mn-ea"/>
              </a:rPr>
              <a:t>(IVIG)</a:t>
            </a:r>
            <a:r>
              <a:rPr lang="zh-CN" altLang="en-US" sz="2000" dirty="0" smtClean="0">
                <a:latin typeface="+mn-ea"/>
                <a:ea typeface="+mn-ea"/>
                <a:cs typeface="+mn-ea"/>
              </a:rPr>
              <a:t>，</a:t>
            </a:r>
            <a:r>
              <a:rPr lang="en-US" altLang="zh-CN" sz="2000" dirty="0" smtClean="0">
                <a:latin typeface="+mn-ea"/>
                <a:ea typeface="+mn-ea"/>
                <a:cs typeface="+mn-ea"/>
              </a:rPr>
              <a:t>2g/kg</a:t>
            </a:r>
            <a:r>
              <a:rPr lang="zh-CN" altLang="en-US" sz="2000" dirty="0" smtClean="0">
                <a:latin typeface="+mn-ea"/>
                <a:ea typeface="+mn-ea"/>
                <a:cs typeface="+mn-ea"/>
              </a:rPr>
              <a:t>，病情无好转时加用甲泼尼龙 </a:t>
            </a:r>
            <a:r>
              <a:rPr lang="en-US" altLang="zh-CN" sz="2000" dirty="0" smtClean="0">
                <a:latin typeface="+mn-ea"/>
                <a:ea typeface="+mn-ea"/>
                <a:cs typeface="+mn-ea"/>
              </a:rPr>
              <a:t>1~2mg/kg/</a:t>
            </a:r>
            <a:r>
              <a:rPr lang="zh-CN" altLang="en-US" sz="2000" dirty="0" smtClean="0">
                <a:latin typeface="+mn-ea"/>
                <a:ea typeface="+mn-ea"/>
                <a:cs typeface="+mn-ea"/>
              </a:rPr>
              <a:t>日或托珠单抗等强化治疗；；</a:t>
            </a:r>
            <a:endParaRPr lang="en-US" altLang="zh-CN" sz="2000" dirty="0" smtClean="0">
              <a:latin typeface="+mn-ea"/>
              <a:ea typeface="+mn-ea"/>
              <a:cs typeface="+mn-ea"/>
            </a:endParaRPr>
          </a:p>
          <a:p>
            <a:pPr>
              <a:lnSpc>
                <a:spcPct val="120000"/>
              </a:lnSpc>
            </a:pPr>
            <a:r>
              <a:rPr lang="en-US" altLang="zh-CN" sz="2000" dirty="0" smtClean="0">
                <a:latin typeface="+mn-ea"/>
                <a:ea typeface="+mn-ea"/>
                <a:cs typeface="+mn-ea"/>
              </a:rPr>
              <a:t>3</a:t>
            </a:r>
            <a:r>
              <a:rPr lang="zh-CN" altLang="en-US" sz="2000" dirty="0" smtClean="0">
                <a:latin typeface="+mn-ea"/>
                <a:ea typeface="+mn-ea"/>
                <a:cs typeface="+mn-ea"/>
              </a:rPr>
              <a:t>、合并休克者首选静脉用丙种球蛋白</a:t>
            </a:r>
            <a:r>
              <a:rPr lang="en-US" altLang="zh-CN" sz="2000" dirty="0" smtClean="0">
                <a:latin typeface="+mn-ea"/>
                <a:ea typeface="+mn-ea"/>
                <a:cs typeface="+mn-ea"/>
              </a:rPr>
              <a:t>(IVIG)</a:t>
            </a:r>
            <a:r>
              <a:rPr lang="zh-CN" altLang="en-US" sz="2000" dirty="0" smtClean="0">
                <a:latin typeface="+mn-ea"/>
                <a:ea typeface="+mn-ea"/>
                <a:cs typeface="+mn-ea"/>
              </a:rPr>
              <a:t>联合甲泼尼龙</a:t>
            </a:r>
            <a:r>
              <a:rPr lang="en-US" altLang="zh-CN" sz="2000" dirty="0" smtClean="0">
                <a:latin typeface="+mn-ea"/>
                <a:ea typeface="+mn-ea"/>
                <a:cs typeface="+mn-ea"/>
              </a:rPr>
              <a:t>1~2mg/kg/</a:t>
            </a:r>
            <a:r>
              <a:rPr lang="zh-CN" altLang="en-US" sz="2000" dirty="0" smtClean="0">
                <a:latin typeface="+mn-ea"/>
                <a:ea typeface="+mn-ea"/>
                <a:cs typeface="+mn-ea"/>
              </a:rPr>
              <a:t>日；</a:t>
            </a:r>
            <a:endParaRPr lang="en-US" altLang="zh-CN" sz="2000" dirty="0" smtClean="0">
              <a:latin typeface="+mn-ea"/>
              <a:ea typeface="+mn-ea"/>
              <a:cs typeface="+mn-ea"/>
            </a:endParaRPr>
          </a:p>
          <a:p>
            <a:pPr>
              <a:lnSpc>
                <a:spcPct val="120000"/>
              </a:lnSpc>
            </a:pPr>
            <a:r>
              <a:rPr lang="en-US" altLang="zh-CN" sz="2000" dirty="0" smtClean="0">
                <a:latin typeface="+mn-ea"/>
                <a:ea typeface="+mn-ea"/>
                <a:cs typeface="+mn-ea"/>
              </a:rPr>
              <a:t>4</a:t>
            </a:r>
            <a:r>
              <a:rPr lang="zh-CN" altLang="en-US" sz="2000" dirty="0" smtClean="0">
                <a:latin typeface="+mn-ea"/>
                <a:ea typeface="+mn-ea"/>
                <a:cs typeface="+mn-ea"/>
              </a:rPr>
              <a:t>、难治性重症患儿应用大剂甲泼尼龙冲击</a:t>
            </a:r>
            <a:r>
              <a:rPr lang="en-US" altLang="zh-CN" sz="2000" dirty="0" smtClean="0">
                <a:latin typeface="+mn-ea"/>
                <a:ea typeface="+mn-ea"/>
                <a:cs typeface="+mn-ea"/>
              </a:rPr>
              <a:t>(10~30mg/kg/</a:t>
            </a:r>
            <a:r>
              <a:rPr lang="zh-CN" altLang="en-US" sz="2000" dirty="0" smtClean="0">
                <a:latin typeface="+mn-ea"/>
                <a:ea typeface="+mn-ea"/>
                <a:cs typeface="+mn-ea"/>
              </a:rPr>
              <a:t>日</a:t>
            </a:r>
            <a:r>
              <a:rPr lang="en-US" altLang="zh-CN" sz="2000" dirty="0" smtClean="0">
                <a:latin typeface="+mn-ea"/>
                <a:ea typeface="+mn-ea"/>
                <a:cs typeface="+mn-ea"/>
              </a:rPr>
              <a:t>)</a:t>
            </a:r>
            <a:r>
              <a:rPr lang="zh-CN" altLang="en-US" sz="2000" dirty="0" smtClean="0">
                <a:latin typeface="+mn-ea"/>
                <a:ea typeface="+mn-ea"/>
                <a:cs typeface="+mn-ea"/>
              </a:rPr>
              <a:t>或加用托珠单抗等免疫治疗。</a:t>
            </a:r>
            <a:endParaRPr lang="en-US" altLang="zh-CN" sz="2000" dirty="0" smtClean="0">
              <a:latin typeface="+mn-ea"/>
              <a:ea typeface="+mn-ea"/>
              <a:cs typeface="+mn-ea"/>
            </a:endParaRPr>
          </a:p>
          <a:p>
            <a:pPr>
              <a:lnSpc>
                <a:spcPct val="120000"/>
              </a:lnSpc>
            </a:pPr>
            <a:endParaRPr lang="zh-CN" altLang="en-US" sz="2000" dirty="0">
              <a:latin typeface="+mn-ea"/>
              <a:ea typeface="+mn-ea"/>
              <a:cs typeface="+mn-ea"/>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972223" y="1163532"/>
            <a:ext cx="4653280" cy="768350"/>
          </a:xfrm>
          <a:prstGeom prst="rect">
            <a:avLst/>
          </a:prstGeom>
          <a:noFill/>
        </p:spPr>
        <p:txBody>
          <a:bodyPr wrap="none" rtlCol="0" anchor="t">
            <a:spAutoFit/>
          </a:bodyPr>
          <a:lstStyle/>
          <a:p>
            <a:r>
              <a:rPr lang="zh-CN" altLang="en-US" sz="4400">
                <a:latin typeface="微软雅黑" panose="020B0503020204020204" charset="-122"/>
                <a:ea typeface="微软雅黑" panose="020B0503020204020204" charset="-122"/>
                <a:sym typeface="+mn-ea"/>
              </a:rPr>
              <a:t>重型、危重症治疗</a:t>
            </a:r>
          </a:p>
        </p:txBody>
      </p:sp>
      <p:sp>
        <p:nvSpPr>
          <p:cNvPr id="3" name="文本框 2"/>
          <p:cNvSpPr txBox="1"/>
          <p:nvPr/>
        </p:nvSpPr>
        <p:spPr>
          <a:xfrm>
            <a:off x="987002" y="2199005"/>
            <a:ext cx="10529147" cy="3046988"/>
          </a:xfrm>
          <a:prstGeom prst="rect">
            <a:avLst/>
          </a:prstGeom>
          <a:noFill/>
        </p:spPr>
        <p:txBody>
          <a:bodyPr wrap="square" rtlCol="0" anchor="t">
            <a:spAutoFit/>
          </a:bodyPr>
          <a:lstStyle/>
          <a:p>
            <a:pPr>
              <a:lnSpc>
                <a:spcPct val="120000"/>
              </a:lnSpc>
            </a:pPr>
            <a:endParaRPr lang="zh-CN" altLang="en-US" sz="2000" dirty="0">
              <a:latin typeface="+mn-ea"/>
              <a:ea typeface="+mn-ea"/>
              <a:cs typeface="+mn-ea"/>
            </a:endParaRPr>
          </a:p>
          <a:p>
            <a:pPr>
              <a:lnSpc>
                <a:spcPct val="120000"/>
              </a:lnSpc>
            </a:pPr>
            <a:r>
              <a:rPr lang="zh-CN" altLang="en-US" sz="1000" dirty="0" smtClean="0">
                <a:latin typeface="+mn-ea"/>
                <a:ea typeface="+mn-ea"/>
                <a:cs typeface="+mn-ea"/>
                <a:sym typeface="+mn-ea"/>
              </a:rPr>
              <a:t>●</a:t>
            </a:r>
            <a:r>
              <a:rPr lang="zh-CN" altLang="en-US" sz="2000" b="1" dirty="0" smtClean="0">
                <a:solidFill>
                  <a:srgbClr val="FF0000"/>
                </a:solidFill>
                <a:latin typeface="+mn-ea"/>
                <a:ea typeface="+mn-ea"/>
                <a:cs typeface="+mn-ea"/>
              </a:rPr>
              <a:t>营养支持</a:t>
            </a:r>
            <a:r>
              <a:rPr lang="en-US" altLang="zh-CN" sz="2000" b="1" dirty="0" smtClean="0">
                <a:solidFill>
                  <a:srgbClr val="FF0000"/>
                </a:solidFill>
                <a:latin typeface="+mn-ea"/>
                <a:ea typeface="+mn-ea"/>
                <a:cs typeface="+mn-ea"/>
              </a:rPr>
              <a:t>:</a:t>
            </a:r>
          </a:p>
          <a:p>
            <a:pPr>
              <a:lnSpc>
                <a:spcPct val="120000"/>
              </a:lnSpc>
            </a:pPr>
            <a:endParaRPr lang="en-US" altLang="zh-CN" sz="2000" b="1" dirty="0" smtClean="0">
              <a:solidFill>
                <a:srgbClr val="FF0000"/>
              </a:solidFill>
              <a:latin typeface="+mn-ea"/>
              <a:ea typeface="+mn-ea"/>
              <a:cs typeface="+mn-ea"/>
            </a:endParaRPr>
          </a:p>
          <a:p>
            <a:pPr>
              <a:lnSpc>
                <a:spcPct val="120000"/>
              </a:lnSpc>
            </a:pPr>
            <a:r>
              <a:rPr lang="en-US" altLang="zh-CN" sz="2000" dirty="0" smtClean="0">
                <a:latin typeface="+mn-ea"/>
                <a:ea typeface="+mn-ea"/>
                <a:cs typeface="+mn-ea"/>
              </a:rPr>
              <a:t>1</a:t>
            </a:r>
            <a:r>
              <a:rPr lang="zh-CN" altLang="en-US" sz="2000" dirty="0" smtClean="0">
                <a:latin typeface="+mn-ea"/>
                <a:ea typeface="+mn-ea"/>
                <a:cs typeface="+mn-ea"/>
              </a:rPr>
              <a:t>、应加强营养风险评估，首选肠内营养，保证热量 </a:t>
            </a:r>
            <a:r>
              <a:rPr lang="en-US" altLang="zh-CN" sz="2000" dirty="0" smtClean="0">
                <a:latin typeface="+mn-ea"/>
                <a:ea typeface="+mn-ea"/>
                <a:cs typeface="+mn-ea"/>
              </a:rPr>
              <a:t>25~30</a:t>
            </a:r>
            <a:r>
              <a:rPr lang="zh-CN" altLang="en-US" sz="2000" dirty="0" smtClean="0">
                <a:latin typeface="+mn-ea"/>
                <a:ea typeface="+mn-ea"/>
                <a:cs typeface="+mn-ea"/>
              </a:rPr>
              <a:t>千卡</a:t>
            </a:r>
            <a:r>
              <a:rPr lang="en-US" altLang="zh-CN" sz="2000" dirty="0" smtClean="0">
                <a:latin typeface="+mn-ea"/>
                <a:ea typeface="+mn-ea"/>
                <a:cs typeface="+mn-ea"/>
              </a:rPr>
              <a:t>/kg/</a:t>
            </a:r>
            <a:r>
              <a:rPr lang="zh-CN" altLang="en-US" sz="2000" dirty="0" smtClean="0">
                <a:latin typeface="+mn-ea"/>
                <a:ea typeface="+mn-ea"/>
                <a:cs typeface="+mn-ea"/>
              </a:rPr>
              <a:t>日、蛋白质</a:t>
            </a:r>
            <a:r>
              <a:rPr lang="en-US" altLang="zh-CN" sz="2000" dirty="0" smtClean="0">
                <a:latin typeface="+mn-ea"/>
                <a:ea typeface="+mn-ea"/>
                <a:cs typeface="+mn-ea"/>
              </a:rPr>
              <a:t>&gt;1.2g/kg/</a:t>
            </a:r>
            <a:r>
              <a:rPr lang="zh-CN" altLang="en-US" sz="2000" dirty="0" smtClean="0">
                <a:latin typeface="+mn-ea"/>
                <a:ea typeface="+mn-ea"/>
                <a:cs typeface="+mn-ea"/>
              </a:rPr>
              <a:t>日摄入，必要时加用肠外营养；</a:t>
            </a:r>
            <a:endParaRPr lang="en-US" altLang="zh-CN" sz="2000" dirty="0" smtClean="0">
              <a:latin typeface="+mn-ea"/>
              <a:ea typeface="+mn-ea"/>
              <a:cs typeface="+mn-ea"/>
            </a:endParaRPr>
          </a:p>
          <a:p>
            <a:pPr>
              <a:lnSpc>
                <a:spcPct val="120000"/>
              </a:lnSpc>
            </a:pPr>
            <a:endParaRPr lang="en-US" altLang="zh-CN" sz="2000" dirty="0" smtClean="0">
              <a:latin typeface="+mn-ea"/>
              <a:ea typeface="+mn-ea"/>
              <a:cs typeface="+mn-ea"/>
            </a:endParaRPr>
          </a:p>
          <a:p>
            <a:pPr>
              <a:lnSpc>
                <a:spcPct val="120000"/>
              </a:lnSpc>
            </a:pPr>
            <a:r>
              <a:rPr lang="en-US" altLang="zh-CN" sz="2000" dirty="0" smtClean="0">
                <a:latin typeface="+mn-ea"/>
                <a:ea typeface="+mn-ea"/>
                <a:cs typeface="+mn-ea"/>
              </a:rPr>
              <a:t>2</a:t>
            </a:r>
            <a:r>
              <a:rPr lang="zh-CN" altLang="en-US" sz="2000" dirty="0" smtClean="0">
                <a:latin typeface="+mn-ea"/>
                <a:ea typeface="+mn-ea"/>
                <a:cs typeface="+mn-ea"/>
              </a:rPr>
              <a:t>、可使用肠道微生态调节剂，维持肠道微生态平衡，预防继发细菌感染。</a:t>
            </a:r>
            <a:endParaRPr lang="zh-CN" altLang="en-US" sz="2000" dirty="0">
              <a:latin typeface="+mn-ea"/>
              <a:ea typeface="+mn-ea"/>
              <a:cs typeface="+mn-ea"/>
            </a:endParaRPr>
          </a:p>
          <a:p>
            <a:pPr>
              <a:lnSpc>
                <a:spcPct val="120000"/>
              </a:lnSpc>
            </a:pPr>
            <a:endParaRPr lang="zh-CN" altLang="en-US" sz="2000" dirty="0">
              <a:latin typeface="+mn-ea"/>
              <a:ea typeface="+mn-ea"/>
              <a:cs typeface="+mn-ea"/>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719736" y="2348880"/>
            <a:ext cx="3005951" cy="835998"/>
          </a:xfrm>
          <a:prstGeom prst="rect">
            <a:avLst/>
          </a:prstGeom>
        </p:spPr>
        <p:txBody>
          <a:bodyPr wrap="none">
            <a:spAutoFit/>
          </a:bodyPr>
          <a:lstStyle/>
          <a:p>
            <a:pPr>
              <a:lnSpc>
                <a:spcPct val="120000"/>
              </a:lnSpc>
            </a:pPr>
            <a:r>
              <a:rPr lang="zh-CN" altLang="en-US" sz="4400" b="1" dirty="0" smtClean="0">
                <a:latin typeface="微软雅黑" pitchFamily="34" charset="-122"/>
                <a:ea typeface="微软雅黑" pitchFamily="34" charset="-122"/>
                <a:cs typeface="+mn-ea"/>
              </a:rPr>
              <a:t>中医药治疗</a:t>
            </a:r>
            <a:endParaRPr lang="zh-CN" altLang="en-US" sz="4400" b="1" dirty="0">
              <a:latin typeface="微软雅黑" pitchFamily="34" charset="-122"/>
              <a:ea typeface="微软雅黑" pitchFamily="34" charset="-122"/>
              <a:cs typeface="+mn-ea"/>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图片 2"/>
          <p:cNvPicPr>
            <a:picLocks noGrp="1" noChangeAspect="1"/>
          </p:cNvPicPr>
          <p:nvPr/>
        </p:nvPicPr>
        <p:blipFill>
          <a:blip r:embed="rId2" cstate="print"/>
          <a:stretch>
            <a:fillRect/>
          </a:stretch>
        </p:blipFill>
        <p:spPr>
          <a:xfrm>
            <a:off x="-160867" y="412327"/>
            <a:ext cx="12126384" cy="7588251"/>
          </a:xfrm>
          <a:prstGeom prst="rect">
            <a:avLst/>
          </a:prstGeom>
          <a:noFill/>
          <a:ln w="9525">
            <a:noFill/>
          </a:ln>
        </p:spPr>
      </p:pic>
      <p:sp>
        <p:nvSpPr>
          <p:cNvPr id="5" name="文本框 4"/>
          <p:cNvSpPr txBox="1"/>
          <p:nvPr/>
        </p:nvSpPr>
        <p:spPr>
          <a:xfrm>
            <a:off x="2855640" y="878840"/>
            <a:ext cx="6840759" cy="2554545"/>
          </a:xfrm>
          <a:prstGeom prst="rect">
            <a:avLst/>
          </a:prstGeom>
          <a:noFill/>
        </p:spPr>
        <p:txBody>
          <a:bodyPr wrap="square" rtlCol="0">
            <a:spAutoFit/>
          </a:bodyPr>
          <a:lstStyle/>
          <a:p>
            <a:pPr algn="ctr"/>
            <a:r>
              <a:rPr lang="zh-CN" altLang="en-US" sz="8000" b="1" dirty="0">
                <a:ln w="22225">
                  <a:solidFill>
                    <a:schemeClr val="accent2"/>
                  </a:solidFill>
                  <a:prstDash val="solid"/>
                </a:ln>
                <a:solidFill>
                  <a:schemeClr val="tx2">
                    <a:lumMod val="60000"/>
                    <a:lumOff val="40000"/>
                  </a:schemeClr>
                </a:solidFill>
                <a:effectLst/>
                <a:latin typeface="Arial" panose="020B0604020202020204" pitchFamily="34" charset="0"/>
                <a:sym typeface="+mn-ea"/>
              </a:rPr>
              <a:t>感谢聆</a:t>
            </a:r>
            <a:r>
              <a:rPr lang="zh-CN" altLang="en-US" sz="8000" b="1" dirty="0" smtClean="0">
                <a:ln w="22225">
                  <a:solidFill>
                    <a:schemeClr val="accent2"/>
                  </a:solidFill>
                  <a:prstDash val="solid"/>
                </a:ln>
                <a:solidFill>
                  <a:schemeClr val="tx2">
                    <a:lumMod val="60000"/>
                    <a:lumOff val="40000"/>
                  </a:schemeClr>
                </a:solidFill>
                <a:effectLst/>
                <a:latin typeface="Arial" panose="020B0604020202020204" pitchFamily="34" charset="0"/>
                <a:sym typeface="+mn-ea"/>
              </a:rPr>
              <a:t>听</a:t>
            </a:r>
            <a:endParaRPr lang="en-US" altLang="zh-CN" sz="8000" b="1" dirty="0" smtClean="0">
              <a:ln w="22225">
                <a:solidFill>
                  <a:schemeClr val="accent2"/>
                </a:solidFill>
                <a:prstDash val="solid"/>
              </a:ln>
              <a:solidFill>
                <a:schemeClr val="tx2">
                  <a:lumMod val="60000"/>
                  <a:lumOff val="40000"/>
                </a:schemeClr>
              </a:solidFill>
              <a:effectLst/>
              <a:latin typeface="Arial" panose="020B0604020202020204" pitchFamily="34" charset="0"/>
              <a:sym typeface="+mn-ea"/>
            </a:endParaRPr>
          </a:p>
          <a:p>
            <a:pPr algn="ctr"/>
            <a:r>
              <a:rPr lang="zh-CN" altLang="en-US" sz="8000" b="1" dirty="0" smtClean="0">
                <a:ln w="22225">
                  <a:solidFill>
                    <a:schemeClr val="accent2"/>
                  </a:solidFill>
                  <a:prstDash val="solid"/>
                </a:ln>
                <a:solidFill>
                  <a:schemeClr val="tx2">
                    <a:lumMod val="60000"/>
                    <a:lumOff val="40000"/>
                  </a:schemeClr>
                </a:solidFill>
                <a:latin typeface="Arial" panose="020B0604020202020204" pitchFamily="34" charset="0"/>
                <a:sym typeface="+mn-ea"/>
              </a:rPr>
              <a:t>祝大家安康</a:t>
            </a:r>
            <a:endParaRPr lang="zh-CN" altLang="en-US" sz="8000" b="1" dirty="0">
              <a:ln w="22225">
                <a:solidFill>
                  <a:schemeClr val="accent2"/>
                </a:solidFill>
                <a:prstDash val="solid"/>
              </a:ln>
              <a:solidFill>
                <a:schemeClr val="tx2">
                  <a:lumMod val="60000"/>
                  <a:lumOff val="40000"/>
                </a:schemeClr>
              </a:solidFill>
              <a:effectLst/>
              <a:latin typeface="Arial" panose="020B0604020202020204" pitchFamily="34" charset="0"/>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19960" y="1113790"/>
            <a:ext cx="7283450" cy="947420"/>
          </a:xfrm>
        </p:spPr>
        <p:txBody>
          <a:bodyPr/>
          <a:lstStyle/>
          <a:p>
            <a:r>
              <a:rPr lang="zh-CN" altLang="zh-CN" u="sng">
                <a:latin typeface="微软雅黑" panose="020B0503020204020204" charset="-122"/>
                <a:ea typeface="微软雅黑" panose="020B0503020204020204" charset="-122"/>
                <a:sym typeface="+mn-ea"/>
              </a:rPr>
              <a:t>流行病学特点</a:t>
            </a:r>
            <a:r>
              <a:rPr lang="zh-CN" altLang="en-US" u="sng"/>
              <a:t/>
            </a:r>
            <a:br>
              <a:rPr lang="zh-CN" altLang="en-US" u="sng"/>
            </a:br>
            <a:endParaRPr lang="zh-CN" altLang="en-US" u="sng"/>
          </a:p>
        </p:txBody>
      </p:sp>
      <p:sp>
        <p:nvSpPr>
          <p:cNvPr id="3" name="文本框 2"/>
          <p:cNvSpPr txBox="1"/>
          <p:nvPr/>
        </p:nvSpPr>
        <p:spPr>
          <a:xfrm>
            <a:off x="983827" y="1845098"/>
            <a:ext cx="9804400" cy="4893647"/>
          </a:xfrm>
          <a:prstGeom prst="rect">
            <a:avLst/>
          </a:prstGeom>
          <a:noFill/>
        </p:spPr>
        <p:txBody>
          <a:bodyPr wrap="square" rtlCol="0">
            <a:spAutoFit/>
          </a:bodyPr>
          <a:lstStyle/>
          <a:p>
            <a:pPr algn="l">
              <a:lnSpc>
                <a:spcPct val="130000"/>
              </a:lnSpc>
            </a:pPr>
            <a:r>
              <a:rPr lang="zh-CN" altLang="en-US" sz="2400" b="1" dirty="0">
                <a:latin typeface="宋体" panose="02010600030101010101" pitchFamily="2" charset="-122"/>
                <a:cs typeface="宋体" panose="02010600030101010101" pitchFamily="2" charset="-122"/>
              </a:rPr>
              <a:t>（一）传染源</a:t>
            </a:r>
            <a:endParaRPr lang="zh-CN" altLang="en-US" sz="2400" dirty="0">
              <a:latin typeface="宋体" panose="02010600030101010101" pitchFamily="2" charset="-122"/>
              <a:cs typeface="宋体" panose="02010600030101010101" pitchFamily="2" charset="-122"/>
            </a:endParaRPr>
          </a:p>
          <a:p>
            <a:pPr algn="l">
              <a:lnSpc>
                <a:spcPct val="130000"/>
              </a:lnSpc>
            </a:pPr>
            <a:r>
              <a:rPr lang="zh-CN" altLang="en-US" sz="2400" dirty="0" smtClean="0">
                <a:latin typeface="宋体" panose="02010600030101010101" pitchFamily="2" charset="-122"/>
                <a:cs typeface="宋体" panose="02010600030101010101" pitchFamily="2" charset="-122"/>
              </a:rPr>
              <a:t>传</a:t>
            </a:r>
            <a:r>
              <a:rPr lang="zh-CN" altLang="en-US" sz="2400" dirty="0">
                <a:latin typeface="宋体" panose="02010600030101010101" pitchFamily="2" charset="-122"/>
                <a:cs typeface="宋体" panose="02010600030101010101" pitchFamily="2" charset="-122"/>
              </a:rPr>
              <a:t>染源主要是</a:t>
            </a:r>
            <a:r>
              <a:rPr lang="zh-CN" altLang="en-US" sz="2400" dirty="0">
                <a:solidFill>
                  <a:srgbClr val="FF0000"/>
                </a:solidFill>
                <a:latin typeface="宋体" panose="02010600030101010101" pitchFamily="2" charset="-122"/>
                <a:cs typeface="宋体" panose="02010600030101010101" pitchFamily="2" charset="-122"/>
              </a:rPr>
              <a:t>新型冠状病毒感染的肺炎患者</a:t>
            </a:r>
            <a:r>
              <a:rPr lang="zh-CN" altLang="en-US" sz="2400" dirty="0">
                <a:latin typeface="宋体" panose="02010600030101010101" pitchFamily="2" charset="-122"/>
                <a:cs typeface="宋体" panose="02010600030101010101" pitchFamily="2" charset="-122"/>
              </a:rPr>
              <a:t>和</a:t>
            </a:r>
            <a:r>
              <a:rPr lang="zh-CN" altLang="en-US" sz="2400" dirty="0">
                <a:solidFill>
                  <a:srgbClr val="FF0000"/>
                </a:solidFill>
                <a:latin typeface="宋体" panose="02010600030101010101" pitchFamily="2" charset="-122"/>
                <a:cs typeface="宋体" panose="02010600030101010101" pitchFamily="2" charset="-122"/>
              </a:rPr>
              <a:t>无症状感染者</a:t>
            </a:r>
            <a:r>
              <a:rPr lang="zh-CN" altLang="en-US" sz="2400" dirty="0">
                <a:latin typeface="宋体" panose="02010600030101010101" pitchFamily="2" charset="-122"/>
                <a:cs typeface="宋体" panose="02010600030101010101" pitchFamily="2" charset="-122"/>
              </a:rPr>
              <a:t>，在潜伏期即有传染性，发病后</a:t>
            </a:r>
            <a:r>
              <a:rPr lang="en-US" altLang="zh-CN" sz="2400" dirty="0">
                <a:latin typeface="宋体" panose="02010600030101010101" pitchFamily="2" charset="-122"/>
                <a:cs typeface="宋体" panose="02010600030101010101" pitchFamily="2" charset="-122"/>
              </a:rPr>
              <a:t>5</a:t>
            </a:r>
            <a:r>
              <a:rPr lang="zh-CN" altLang="en-US" sz="2400" dirty="0">
                <a:latin typeface="宋体" panose="02010600030101010101" pitchFamily="2" charset="-122"/>
                <a:cs typeface="宋体" panose="02010600030101010101" pitchFamily="2" charset="-122"/>
              </a:rPr>
              <a:t>天内传染性较强。</a:t>
            </a:r>
          </a:p>
          <a:p>
            <a:pPr algn="l">
              <a:lnSpc>
                <a:spcPct val="130000"/>
              </a:lnSpc>
            </a:pPr>
            <a:r>
              <a:rPr lang="zh-CN" altLang="en-US" sz="2400" b="1" dirty="0">
                <a:latin typeface="宋体" panose="02010600030101010101" pitchFamily="2" charset="-122"/>
                <a:cs typeface="宋体" panose="02010600030101010101" pitchFamily="2" charset="-122"/>
              </a:rPr>
              <a:t>（二）传播途径</a:t>
            </a:r>
          </a:p>
          <a:p>
            <a:pPr algn="l">
              <a:lnSpc>
                <a:spcPct val="130000"/>
              </a:lnSpc>
            </a:pPr>
            <a:r>
              <a:rPr lang="en-US" altLang="zh-CN" sz="2400" dirty="0" smtClean="0">
                <a:latin typeface="宋体" panose="02010600030101010101" pitchFamily="2" charset="-122"/>
                <a:cs typeface="宋体" panose="02010600030101010101" pitchFamily="2" charset="-122"/>
              </a:rPr>
              <a:t>1</a:t>
            </a:r>
            <a:r>
              <a:rPr lang="zh-CN" altLang="en-US" sz="2400" dirty="0">
                <a:latin typeface="宋体" panose="02010600030101010101" pitchFamily="2" charset="-122"/>
                <a:cs typeface="宋体" panose="02010600030101010101" pitchFamily="2" charset="-122"/>
              </a:rPr>
              <a:t>、经呼吸道飞沫传播和密切接触传播是主要的传播途径。</a:t>
            </a:r>
          </a:p>
          <a:p>
            <a:pPr algn="l">
              <a:lnSpc>
                <a:spcPct val="130000"/>
              </a:lnSpc>
            </a:pPr>
            <a:r>
              <a:rPr lang="en-US" altLang="zh-CN" sz="2400" dirty="0" smtClean="0">
                <a:solidFill>
                  <a:srgbClr val="FF0000"/>
                </a:solidFill>
                <a:latin typeface="宋体" panose="02010600030101010101" pitchFamily="2" charset="-122"/>
                <a:cs typeface="宋体" panose="02010600030101010101" pitchFamily="2" charset="-122"/>
              </a:rPr>
              <a:t>2</a:t>
            </a:r>
            <a:r>
              <a:rPr lang="zh-CN" altLang="en-US" sz="2400" dirty="0">
                <a:solidFill>
                  <a:srgbClr val="FF0000"/>
                </a:solidFill>
                <a:latin typeface="宋体" panose="02010600030101010101" pitchFamily="2" charset="-122"/>
                <a:cs typeface="宋体" panose="02010600030101010101" pitchFamily="2" charset="-122"/>
              </a:rPr>
              <a:t>、在相对封闭的环境中经气溶胶传播。</a:t>
            </a:r>
          </a:p>
          <a:p>
            <a:pPr algn="l">
              <a:lnSpc>
                <a:spcPct val="130000"/>
              </a:lnSpc>
            </a:pPr>
            <a:r>
              <a:rPr lang="en-US" altLang="zh-CN" sz="2400" dirty="0" smtClean="0">
                <a:solidFill>
                  <a:srgbClr val="FF0000"/>
                </a:solidFill>
                <a:latin typeface="宋体" panose="02010600030101010101" pitchFamily="2" charset="-122"/>
                <a:cs typeface="宋体" panose="02010600030101010101" pitchFamily="2" charset="-122"/>
              </a:rPr>
              <a:t>3</a:t>
            </a:r>
            <a:r>
              <a:rPr lang="zh-CN" altLang="en-US" sz="2400" dirty="0">
                <a:solidFill>
                  <a:srgbClr val="FF0000"/>
                </a:solidFill>
                <a:latin typeface="宋体" panose="02010600030101010101" pitchFamily="2" charset="-122"/>
                <a:cs typeface="宋体" panose="02010600030101010101" pitchFamily="2" charset="-122"/>
              </a:rPr>
              <a:t>、接触被病毒污染的物品后也可造成感染。</a:t>
            </a:r>
            <a:endParaRPr lang="zh-CN" altLang="en-US" sz="2400" dirty="0">
              <a:latin typeface="宋体" panose="02010600030101010101" pitchFamily="2" charset="-122"/>
              <a:cs typeface="宋体" panose="02010600030101010101" pitchFamily="2" charset="-122"/>
            </a:endParaRPr>
          </a:p>
          <a:p>
            <a:pPr algn="l">
              <a:lnSpc>
                <a:spcPct val="130000"/>
              </a:lnSpc>
            </a:pPr>
            <a:r>
              <a:rPr lang="zh-CN" altLang="en-US" sz="2400" b="1" dirty="0">
                <a:latin typeface="宋体" panose="02010600030101010101" pitchFamily="2" charset="-122"/>
                <a:cs typeface="宋体" panose="02010600030101010101" pitchFamily="2" charset="-122"/>
              </a:rPr>
              <a:t>（三）易感人群</a:t>
            </a:r>
          </a:p>
          <a:p>
            <a:pPr algn="l">
              <a:lnSpc>
                <a:spcPct val="130000"/>
              </a:lnSpc>
            </a:pPr>
            <a:r>
              <a:rPr lang="zh-CN" altLang="en-US" sz="2400" dirty="0">
                <a:latin typeface="宋体" panose="02010600030101010101" pitchFamily="2" charset="-122"/>
                <a:cs typeface="宋体" panose="02010600030101010101" pitchFamily="2" charset="-122"/>
              </a:rPr>
              <a:t>人群普遍易感</a:t>
            </a:r>
            <a:r>
              <a:rPr lang="zh-CN" altLang="en-US" sz="2400" dirty="0" smtClean="0">
                <a:latin typeface="宋体" panose="02010600030101010101" pitchFamily="2" charset="-122"/>
                <a:cs typeface="宋体" panose="02010600030101010101" pitchFamily="2" charset="-122"/>
              </a:rPr>
              <a:t>。</a:t>
            </a:r>
            <a:endParaRPr lang="en-US" altLang="zh-CN" sz="2400" dirty="0" smtClean="0">
              <a:latin typeface="宋体" panose="02010600030101010101" pitchFamily="2" charset="-122"/>
              <a:cs typeface="宋体" panose="02010600030101010101" pitchFamily="2" charset="-122"/>
            </a:endParaRPr>
          </a:p>
          <a:p>
            <a:pPr algn="l">
              <a:lnSpc>
                <a:spcPct val="130000"/>
              </a:lnSpc>
            </a:pPr>
            <a:r>
              <a:rPr lang="zh-CN" altLang="en-US" sz="2400" dirty="0" smtClean="0">
                <a:latin typeface="宋体" panose="02010600030101010101" pitchFamily="2" charset="-122"/>
                <a:cs typeface="宋体" panose="02010600030101010101" pitchFamily="2" charset="-122"/>
              </a:rPr>
              <a:t>感</a:t>
            </a:r>
            <a:r>
              <a:rPr lang="zh-CN" altLang="en-US" sz="2400" dirty="0">
                <a:latin typeface="宋体" panose="02010600030101010101" pitchFamily="2" charset="-122"/>
                <a:cs typeface="宋体" panose="02010600030101010101" pitchFamily="2" charset="-122"/>
              </a:rPr>
              <a:t>染后或接种新型冠状病毒疫苗后可获得一定免疫</a:t>
            </a:r>
            <a:r>
              <a:rPr lang="zh-CN" altLang="en-US" sz="2400" dirty="0" smtClean="0">
                <a:latin typeface="宋体" panose="02010600030101010101" pitchFamily="2" charset="-122"/>
                <a:cs typeface="宋体" panose="02010600030101010101" pitchFamily="2" charset="-122"/>
              </a:rPr>
              <a:t>力。</a:t>
            </a:r>
            <a:endParaRPr lang="zh-CN" altLang="en-US" sz="2400" dirty="0">
              <a:latin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84780" y="1082040"/>
            <a:ext cx="6974205" cy="618490"/>
          </a:xfrm>
        </p:spPr>
        <p:txBody>
          <a:bodyPr/>
          <a:lstStyle/>
          <a:p>
            <a:r>
              <a:rPr lang="zh-CN" altLang="en-US" u="sng" dirty="0">
                <a:latin typeface="微软雅黑" panose="020B0503020204020204" charset="-122"/>
                <a:ea typeface="微软雅黑" panose="020B0503020204020204" charset="-122"/>
                <a:sym typeface="+mn-ea"/>
              </a:rPr>
              <a:t>临床表</a:t>
            </a:r>
            <a:r>
              <a:rPr lang="zh-CN" altLang="en-US" u="sng" dirty="0" smtClean="0">
                <a:latin typeface="微软雅黑" panose="020B0503020204020204" charset="-122"/>
                <a:ea typeface="微软雅黑" panose="020B0503020204020204" charset="-122"/>
                <a:sym typeface="+mn-ea"/>
              </a:rPr>
              <a:t>现（一）</a:t>
            </a:r>
            <a:endParaRPr lang="zh-CN" altLang="en-US" u="sng" dirty="0"/>
          </a:p>
        </p:txBody>
      </p:sp>
      <p:sp>
        <p:nvSpPr>
          <p:cNvPr id="3" name="文本框 2"/>
          <p:cNvSpPr txBox="1"/>
          <p:nvPr/>
        </p:nvSpPr>
        <p:spPr>
          <a:xfrm>
            <a:off x="335915" y="1772284"/>
            <a:ext cx="11425555" cy="4891275"/>
          </a:xfrm>
          <a:prstGeom prst="rect">
            <a:avLst/>
          </a:prstGeom>
          <a:noFill/>
        </p:spPr>
        <p:txBody>
          <a:bodyPr wrap="square" rtlCol="0">
            <a:spAutoFit/>
          </a:bodyPr>
          <a:lstStyle/>
          <a:p>
            <a:pPr algn="l">
              <a:lnSpc>
                <a:spcPct val="130000"/>
              </a:lnSpc>
              <a:spcBef>
                <a:spcPts val="0"/>
              </a:spcBef>
              <a:defRPr/>
            </a:pPr>
            <a:r>
              <a:rPr lang="zh-CN" altLang="en-US" sz="100" dirty="0">
                <a:latin typeface="Arial" panose="020B0604020202020204" pitchFamily="34" charset="0"/>
                <a:ea typeface="微软雅黑" panose="020B0503020204020204" charset="-122"/>
                <a:sym typeface="+mn-ea"/>
              </a:rPr>
              <a:t>●</a:t>
            </a:r>
            <a:r>
              <a:rPr lang="zh-CN" altLang="en-US" sz="2400" dirty="0">
                <a:solidFill>
                  <a:srgbClr val="FF0000"/>
                </a:solidFill>
                <a:latin typeface="宋体" panose="02010600030101010101" pitchFamily="2" charset="-122"/>
                <a:cs typeface="宋体" panose="02010600030101010101" pitchFamily="2" charset="-122"/>
                <a:sym typeface="+mn-ea"/>
              </a:rPr>
              <a:t>潜伏</a:t>
            </a:r>
            <a:r>
              <a:rPr lang="zh-CN" altLang="en-US" sz="2400" dirty="0" smtClean="0">
                <a:solidFill>
                  <a:srgbClr val="FF0000"/>
                </a:solidFill>
                <a:latin typeface="宋体" panose="02010600030101010101" pitchFamily="2" charset="-122"/>
                <a:cs typeface="宋体" panose="02010600030101010101" pitchFamily="2" charset="-122"/>
                <a:sym typeface="+mn-ea"/>
              </a:rPr>
              <a:t>期</a:t>
            </a:r>
            <a:r>
              <a:rPr lang="en-US" altLang="zh-CN" sz="2400" dirty="0" smtClean="0">
                <a:solidFill>
                  <a:srgbClr val="FF0000"/>
                </a:solidFill>
                <a:latin typeface="宋体" panose="02010600030101010101" pitchFamily="2" charset="-122"/>
                <a:cs typeface="宋体" panose="02010600030101010101" pitchFamily="2" charset="-122"/>
                <a:sym typeface="+mn-ea"/>
              </a:rPr>
              <a:t>1-14</a:t>
            </a:r>
            <a:r>
              <a:rPr lang="zh-CN" altLang="en-US" sz="2400" dirty="0" smtClean="0">
                <a:solidFill>
                  <a:srgbClr val="FF0000"/>
                </a:solidFill>
                <a:latin typeface="宋体" panose="02010600030101010101" pitchFamily="2" charset="-122"/>
                <a:cs typeface="宋体" panose="02010600030101010101" pitchFamily="2" charset="-122"/>
                <a:sym typeface="+mn-ea"/>
              </a:rPr>
              <a:t>天，多为</a:t>
            </a:r>
            <a:r>
              <a:rPr lang="en-US" altLang="zh-CN" sz="2400" dirty="0" smtClean="0">
                <a:solidFill>
                  <a:srgbClr val="FF0000"/>
                </a:solidFill>
                <a:latin typeface="宋体" panose="02010600030101010101" pitchFamily="2" charset="-122"/>
                <a:cs typeface="宋体" panose="02010600030101010101" pitchFamily="2" charset="-122"/>
                <a:sym typeface="+mn-ea"/>
              </a:rPr>
              <a:t>3-7</a:t>
            </a:r>
            <a:r>
              <a:rPr lang="zh-CN" altLang="en-US" sz="2400" dirty="0" smtClean="0">
                <a:solidFill>
                  <a:srgbClr val="FF0000"/>
                </a:solidFill>
                <a:latin typeface="宋体" panose="02010600030101010101" pitchFamily="2" charset="-122"/>
                <a:cs typeface="宋体" panose="02010600030101010101" pitchFamily="2" charset="-122"/>
                <a:sym typeface="+mn-ea"/>
              </a:rPr>
              <a:t>天</a:t>
            </a:r>
            <a:r>
              <a:rPr lang="zh-CN" altLang="en-US" sz="2400" dirty="0">
                <a:solidFill>
                  <a:srgbClr val="FF0000"/>
                </a:solidFill>
                <a:latin typeface="宋体" panose="02010600030101010101" pitchFamily="2" charset="-122"/>
                <a:cs typeface="宋体" panose="02010600030101010101" pitchFamily="2" charset="-122"/>
                <a:sym typeface="+mn-ea"/>
              </a:rPr>
              <a:t>。</a:t>
            </a:r>
            <a:endParaRPr lang="zh-CN" altLang="zh-CN" sz="2400" dirty="0">
              <a:solidFill>
                <a:srgbClr val="FF0000"/>
              </a:solidFill>
              <a:latin typeface="宋体" panose="02010600030101010101" pitchFamily="2" charset="-122"/>
              <a:cs typeface="宋体" panose="02010600030101010101" pitchFamily="2" charset="-122"/>
              <a:sym typeface="+mn-ea"/>
            </a:endParaRPr>
          </a:p>
          <a:p>
            <a:pPr>
              <a:lnSpc>
                <a:spcPct val="130000"/>
              </a:lnSpc>
              <a:spcBef>
                <a:spcPts val="0"/>
              </a:spcBef>
              <a:defRPr/>
            </a:pPr>
            <a:r>
              <a:rPr lang="zh-CN" altLang="zh-CN" sz="2400" dirty="0">
                <a:latin typeface="宋体" panose="02010600030101010101" pitchFamily="2" charset="-122"/>
                <a:cs typeface="宋体" panose="02010600030101010101" pitchFamily="2" charset="-122"/>
                <a:sym typeface="+mn-ea"/>
              </a:rPr>
              <a:t>●以发热</a:t>
            </a:r>
            <a:r>
              <a:rPr lang="zh-CN" altLang="zh-CN" sz="2400" dirty="0" smtClean="0">
                <a:latin typeface="宋体" panose="02010600030101010101" pitchFamily="2" charset="-122"/>
                <a:cs typeface="宋体" panose="02010600030101010101" pitchFamily="2" charset="-122"/>
                <a:sym typeface="+mn-ea"/>
              </a:rPr>
              <a:t>、干咳</a:t>
            </a:r>
            <a:r>
              <a:rPr lang="zh-CN" altLang="en-US" sz="2400" dirty="0" smtClean="0">
                <a:latin typeface="宋体" panose="02010600030101010101" pitchFamily="2" charset="-122"/>
                <a:cs typeface="宋体" panose="02010600030101010101" pitchFamily="2" charset="-122"/>
                <a:sym typeface="+mn-ea"/>
              </a:rPr>
              <a:t>、</a:t>
            </a:r>
            <a:r>
              <a:rPr lang="zh-CN" altLang="zh-CN" sz="2400" dirty="0" smtClean="0">
                <a:latin typeface="宋体" panose="02010600030101010101" pitchFamily="2" charset="-122"/>
                <a:cs typeface="宋体" panose="02010600030101010101" pitchFamily="2" charset="-122"/>
                <a:sym typeface="+mn-ea"/>
              </a:rPr>
              <a:t>乏力为</a:t>
            </a:r>
            <a:r>
              <a:rPr lang="zh-CN" altLang="zh-CN" sz="2400" dirty="0">
                <a:latin typeface="宋体" panose="02010600030101010101" pitchFamily="2" charset="-122"/>
                <a:cs typeface="宋体" panose="02010600030101010101" pitchFamily="2" charset="-122"/>
                <a:sym typeface="+mn-ea"/>
              </a:rPr>
              <a:t>主要表现。</a:t>
            </a:r>
          </a:p>
          <a:p>
            <a:pPr algn="l">
              <a:lnSpc>
                <a:spcPct val="130000"/>
              </a:lnSpc>
              <a:spcBef>
                <a:spcPts val="0"/>
              </a:spcBef>
              <a:defRPr/>
            </a:pPr>
            <a:r>
              <a:rPr lang="zh-CN" altLang="zh-CN" sz="2400" dirty="0">
                <a:latin typeface="宋体" panose="02010600030101010101" pitchFamily="2" charset="-122"/>
                <a:cs typeface="宋体" panose="02010600030101010101" pitchFamily="2" charset="-122"/>
                <a:sym typeface="+mn-ea"/>
              </a:rPr>
              <a:t>●</a:t>
            </a:r>
            <a:r>
              <a:rPr lang="zh-CN" altLang="zh-CN" sz="2400" dirty="0">
                <a:solidFill>
                  <a:srgbClr val="FF0000"/>
                </a:solidFill>
                <a:latin typeface="宋体" panose="02010600030101010101" pitchFamily="2" charset="-122"/>
                <a:cs typeface="宋体" panose="02010600030101010101" pitchFamily="2" charset="-122"/>
                <a:sym typeface="+mn-ea"/>
              </a:rPr>
              <a:t>部分患者</a:t>
            </a:r>
            <a:r>
              <a:rPr lang="zh-CN" altLang="zh-CN" sz="2400" dirty="0" smtClean="0">
                <a:solidFill>
                  <a:srgbClr val="FF0000"/>
                </a:solidFill>
                <a:latin typeface="宋体" panose="02010600030101010101" pitchFamily="2" charset="-122"/>
                <a:cs typeface="宋体" panose="02010600030101010101" pitchFamily="2" charset="-122"/>
                <a:sym typeface="+mn-ea"/>
              </a:rPr>
              <a:t>以</a:t>
            </a:r>
            <a:r>
              <a:rPr lang="zh-CN" altLang="en-US" sz="2400" dirty="0" smtClean="0">
                <a:solidFill>
                  <a:srgbClr val="FF0000"/>
                </a:solidFill>
                <a:latin typeface="宋体" panose="02010600030101010101" pitchFamily="2" charset="-122"/>
                <a:cs typeface="宋体" panose="02010600030101010101" pitchFamily="2" charset="-122"/>
                <a:sym typeface="+mn-ea"/>
              </a:rPr>
              <a:t>鼻塞、流涕、咽痛、</a:t>
            </a:r>
            <a:r>
              <a:rPr lang="zh-CN" altLang="zh-CN" sz="2400" dirty="0" smtClean="0">
                <a:solidFill>
                  <a:srgbClr val="FF0000"/>
                </a:solidFill>
                <a:latin typeface="宋体" panose="02010600030101010101" pitchFamily="2" charset="-122"/>
                <a:cs typeface="宋体" panose="02010600030101010101" pitchFamily="2" charset="-122"/>
                <a:sym typeface="+mn-ea"/>
              </a:rPr>
              <a:t>嗅觉味</a:t>
            </a:r>
            <a:r>
              <a:rPr lang="zh-CN" altLang="zh-CN" sz="2400" dirty="0">
                <a:solidFill>
                  <a:srgbClr val="FF0000"/>
                </a:solidFill>
                <a:latin typeface="宋体" panose="02010600030101010101" pitchFamily="2" charset="-122"/>
                <a:cs typeface="宋体" panose="02010600030101010101" pitchFamily="2" charset="-122"/>
                <a:sym typeface="+mn-ea"/>
              </a:rPr>
              <a:t>觉减退或丧</a:t>
            </a:r>
            <a:r>
              <a:rPr lang="zh-CN" altLang="zh-CN" sz="2400" dirty="0" smtClean="0">
                <a:solidFill>
                  <a:srgbClr val="FF0000"/>
                </a:solidFill>
                <a:latin typeface="宋体" panose="02010600030101010101" pitchFamily="2" charset="-122"/>
                <a:cs typeface="宋体" panose="02010600030101010101" pitchFamily="2" charset="-122"/>
                <a:sym typeface="+mn-ea"/>
              </a:rPr>
              <a:t>失</a:t>
            </a:r>
            <a:r>
              <a:rPr lang="zh-CN" altLang="en-US" sz="2400" dirty="0" smtClean="0">
                <a:solidFill>
                  <a:srgbClr val="FF0000"/>
                </a:solidFill>
                <a:latin typeface="宋体" panose="02010600030101010101" pitchFamily="2" charset="-122"/>
                <a:cs typeface="宋体" panose="02010600030101010101" pitchFamily="2" charset="-122"/>
                <a:sym typeface="+mn-ea"/>
              </a:rPr>
              <a:t>、结膜炎、肌痛、腹泻</a:t>
            </a:r>
            <a:r>
              <a:rPr lang="zh-CN" altLang="zh-CN" sz="2400" dirty="0" smtClean="0">
                <a:solidFill>
                  <a:srgbClr val="FF0000"/>
                </a:solidFill>
                <a:latin typeface="宋体" panose="02010600030101010101" pitchFamily="2" charset="-122"/>
                <a:cs typeface="宋体" panose="02010600030101010101" pitchFamily="2" charset="-122"/>
                <a:sym typeface="+mn-ea"/>
              </a:rPr>
              <a:t>等为</a:t>
            </a:r>
            <a:r>
              <a:rPr lang="zh-CN" altLang="en-US" sz="2400" dirty="0" smtClean="0">
                <a:solidFill>
                  <a:srgbClr val="FF0000"/>
                </a:solidFill>
                <a:latin typeface="宋体" panose="02010600030101010101" pitchFamily="2" charset="-122"/>
                <a:cs typeface="宋体" panose="02010600030101010101" pitchFamily="2" charset="-122"/>
                <a:sym typeface="+mn-ea"/>
              </a:rPr>
              <a:t>主要表现。</a:t>
            </a:r>
            <a:endParaRPr lang="en-US" altLang="zh-CN" sz="2400" dirty="0">
              <a:latin typeface="宋体" panose="02010600030101010101" pitchFamily="2" charset="-122"/>
              <a:cs typeface="宋体" panose="02010600030101010101" pitchFamily="2" charset="-122"/>
            </a:endParaRPr>
          </a:p>
          <a:p>
            <a:pPr algn="l">
              <a:lnSpc>
                <a:spcPct val="130000"/>
              </a:lnSpc>
              <a:spcBef>
                <a:spcPts val="0"/>
              </a:spcBef>
              <a:defRPr/>
            </a:pPr>
            <a:r>
              <a:rPr lang="zh-CN" altLang="zh-CN" sz="2400" dirty="0">
                <a:latin typeface="宋体" panose="02010600030101010101" pitchFamily="2" charset="-122"/>
                <a:cs typeface="宋体" panose="02010600030101010101" pitchFamily="2" charset="-122"/>
                <a:sym typeface="+mn-ea"/>
              </a:rPr>
              <a:t>●</a:t>
            </a:r>
            <a:r>
              <a:rPr lang="zh-CN" altLang="zh-CN" sz="2400" dirty="0">
                <a:solidFill>
                  <a:schemeClr val="tx1"/>
                </a:solidFill>
                <a:latin typeface="宋体" panose="02010600030101010101" pitchFamily="2" charset="-122"/>
                <a:cs typeface="宋体" panose="02010600030101010101" pitchFamily="2" charset="-122"/>
                <a:sym typeface="+mn-ea"/>
              </a:rPr>
              <a:t>重型病例</a:t>
            </a:r>
            <a:r>
              <a:rPr lang="zh-CN" altLang="zh-CN" sz="2400" dirty="0">
                <a:latin typeface="宋体" panose="02010600030101010101" pitchFamily="2" charset="-122"/>
                <a:cs typeface="宋体" panose="02010600030101010101" pitchFamily="2" charset="-122"/>
                <a:sym typeface="+mn-ea"/>
              </a:rPr>
              <a:t>多</a:t>
            </a:r>
            <a:r>
              <a:rPr lang="zh-CN" altLang="zh-CN" sz="2400" dirty="0" smtClean="0">
                <a:latin typeface="宋体" panose="02010600030101010101" pitchFamily="2" charset="-122"/>
                <a:cs typeface="宋体" panose="02010600030101010101" pitchFamily="2" charset="-122"/>
                <a:sym typeface="+mn-ea"/>
              </a:rPr>
              <a:t>在</a:t>
            </a:r>
            <a:r>
              <a:rPr lang="zh-CN" altLang="en-US" sz="2400" dirty="0" smtClean="0">
                <a:latin typeface="宋体" panose="02010600030101010101" pitchFamily="2" charset="-122"/>
                <a:cs typeface="宋体" panose="02010600030101010101" pitchFamily="2" charset="-122"/>
                <a:sym typeface="+mn-ea"/>
              </a:rPr>
              <a:t>发病</a:t>
            </a:r>
            <a:r>
              <a:rPr lang="zh-CN" altLang="zh-CN" sz="2400" dirty="0" smtClean="0">
                <a:latin typeface="宋体" panose="02010600030101010101" pitchFamily="2" charset="-122"/>
                <a:cs typeface="宋体" panose="02010600030101010101" pitchFamily="2" charset="-122"/>
                <a:sym typeface="+mn-ea"/>
              </a:rPr>
              <a:t>一</a:t>
            </a:r>
            <a:r>
              <a:rPr lang="zh-CN" altLang="zh-CN" sz="2400" dirty="0">
                <a:latin typeface="宋体" panose="02010600030101010101" pitchFamily="2" charset="-122"/>
                <a:cs typeface="宋体" panose="02010600030101010101" pitchFamily="2" charset="-122"/>
                <a:sym typeface="+mn-ea"/>
              </a:rPr>
              <a:t>周后出现呼吸困</a:t>
            </a:r>
            <a:r>
              <a:rPr lang="zh-CN" altLang="zh-CN" sz="2400" dirty="0" smtClean="0">
                <a:latin typeface="宋体" panose="02010600030101010101" pitchFamily="2" charset="-122"/>
                <a:cs typeface="宋体" panose="02010600030101010101" pitchFamily="2" charset="-122"/>
                <a:sym typeface="+mn-ea"/>
              </a:rPr>
              <a:t>难</a:t>
            </a:r>
            <a:r>
              <a:rPr lang="zh-CN" altLang="en-US" sz="2400" dirty="0" smtClean="0">
                <a:solidFill>
                  <a:srgbClr val="FF0000"/>
                </a:solidFill>
                <a:latin typeface="宋体" panose="02010600030101010101" pitchFamily="2" charset="-122"/>
                <a:cs typeface="宋体" panose="02010600030101010101" pitchFamily="2" charset="-122"/>
                <a:sym typeface="+mn-ea"/>
              </a:rPr>
              <a:t>和（或）低氧血症</a:t>
            </a:r>
            <a:r>
              <a:rPr lang="zh-CN" altLang="en-US" sz="2400" dirty="0" smtClean="0">
                <a:latin typeface="宋体" panose="02010600030101010101" pitchFamily="2" charset="-122"/>
                <a:cs typeface="宋体" panose="02010600030101010101" pitchFamily="2" charset="-122"/>
                <a:sym typeface="+mn-ea"/>
              </a:rPr>
              <a:t>。</a:t>
            </a:r>
            <a:endParaRPr lang="en-US" altLang="zh-CN" sz="2400" dirty="0">
              <a:latin typeface="宋体" panose="02010600030101010101" pitchFamily="2" charset="-122"/>
              <a:cs typeface="宋体" panose="02010600030101010101" pitchFamily="2" charset="-122"/>
            </a:endParaRPr>
          </a:p>
          <a:p>
            <a:pPr algn="l">
              <a:lnSpc>
                <a:spcPct val="130000"/>
              </a:lnSpc>
              <a:spcBef>
                <a:spcPts val="0"/>
              </a:spcBef>
              <a:defRPr/>
            </a:pPr>
            <a:r>
              <a:rPr lang="zh-CN" altLang="zh-CN" sz="2400" dirty="0">
                <a:latin typeface="宋体" panose="02010600030101010101" pitchFamily="2" charset="-122"/>
                <a:cs typeface="宋体" panose="02010600030101010101" pitchFamily="2" charset="-122"/>
                <a:sym typeface="+mn-ea"/>
              </a:rPr>
              <a:t>●严重</a:t>
            </a:r>
            <a:r>
              <a:rPr lang="zh-CN" altLang="zh-CN" sz="2400" dirty="0" smtClean="0">
                <a:latin typeface="宋体" panose="02010600030101010101" pitchFamily="2" charset="-122"/>
                <a:cs typeface="宋体" panose="02010600030101010101" pitchFamily="2" charset="-122"/>
                <a:sym typeface="+mn-ea"/>
              </a:rPr>
              <a:t>者快</a:t>
            </a:r>
            <a:r>
              <a:rPr lang="zh-CN" altLang="zh-CN" sz="2400" dirty="0">
                <a:latin typeface="宋体" panose="02010600030101010101" pitchFamily="2" charset="-122"/>
                <a:cs typeface="宋体" panose="02010600030101010101" pitchFamily="2" charset="-122"/>
                <a:sym typeface="+mn-ea"/>
              </a:rPr>
              <a:t>速进展为急性呼吸窘迫综合征、脓毒症休克、难以纠正的代谢性酸中毒和出凝血功能障</a:t>
            </a:r>
            <a:r>
              <a:rPr lang="zh-CN" altLang="zh-CN" sz="2400" dirty="0" smtClean="0">
                <a:latin typeface="宋体" panose="02010600030101010101" pitchFamily="2" charset="-122"/>
                <a:cs typeface="宋体" panose="02010600030101010101" pitchFamily="2" charset="-122"/>
                <a:sym typeface="+mn-ea"/>
              </a:rPr>
              <a:t>碍</a:t>
            </a:r>
            <a:r>
              <a:rPr lang="zh-CN" altLang="en-US" sz="2400" dirty="0" smtClean="0">
                <a:latin typeface="宋体" panose="02010600030101010101" pitchFamily="2" charset="-122"/>
                <a:cs typeface="宋体" panose="02010600030101010101" pitchFamily="2" charset="-122"/>
                <a:sym typeface="+mn-ea"/>
              </a:rPr>
              <a:t>及多脏器功能衰竭等</a:t>
            </a:r>
            <a:r>
              <a:rPr lang="zh-CN" altLang="zh-CN" sz="2400" dirty="0" smtClean="0">
                <a:latin typeface="宋体" panose="02010600030101010101" pitchFamily="2" charset="-122"/>
                <a:cs typeface="宋体" panose="02010600030101010101" pitchFamily="2" charset="-122"/>
                <a:sym typeface="+mn-ea"/>
              </a:rPr>
              <a:t>。</a:t>
            </a:r>
            <a:endParaRPr lang="en-US" altLang="zh-CN" sz="2400" dirty="0" smtClean="0">
              <a:latin typeface="宋体" panose="02010600030101010101" pitchFamily="2" charset="-122"/>
              <a:cs typeface="宋体" panose="02010600030101010101" pitchFamily="2" charset="-122"/>
              <a:sym typeface="+mn-ea"/>
            </a:endParaRPr>
          </a:p>
          <a:p>
            <a:pPr>
              <a:lnSpc>
                <a:spcPct val="130000"/>
              </a:lnSpc>
              <a:spcBef>
                <a:spcPts val="0"/>
              </a:spcBef>
              <a:defRPr/>
            </a:pPr>
            <a:r>
              <a:rPr lang="zh-CN" altLang="zh-CN" sz="2400" dirty="0" smtClean="0">
                <a:latin typeface="宋体" panose="02010600030101010101" pitchFamily="2" charset="-122"/>
                <a:cs typeface="宋体" panose="02010600030101010101" pitchFamily="2" charset="-122"/>
                <a:sym typeface="+mn-ea"/>
              </a:rPr>
              <a:t>●</a:t>
            </a:r>
            <a:r>
              <a:rPr lang="zh-CN" altLang="en-US" sz="2400" dirty="0" smtClean="0">
                <a:latin typeface="宋体" panose="02010600030101010101" pitchFamily="2" charset="-122"/>
                <a:cs typeface="宋体" panose="02010600030101010101" pitchFamily="2" charset="-122"/>
                <a:sym typeface="+mn-ea"/>
              </a:rPr>
              <a:t>极少数患者可有中枢神经系统受累及肢端缺血性坏死等表现。</a:t>
            </a:r>
            <a:endParaRPr lang="en-US" altLang="zh-CN" sz="2400" dirty="0">
              <a:latin typeface="宋体" panose="02010600030101010101" pitchFamily="2" charset="-122"/>
              <a:cs typeface="宋体" panose="02010600030101010101" pitchFamily="2" charset="-122"/>
            </a:endParaRPr>
          </a:p>
          <a:p>
            <a:pPr algn="l">
              <a:lnSpc>
                <a:spcPct val="130000"/>
              </a:lnSpc>
              <a:spcBef>
                <a:spcPts val="0"/>
              </a:spcBef>
              <a:defRPr/>
            </a:pPr>
            <a:r>
              <a:rPr lang="zh-CN" altLang="zh-CN" sz="2400" dirty="0">
                <a:latin typeface="宋体" panose="02010600030101010101" pitchFamily="2" charset="-122"/>
                <a:cs typeface="宋体" panose="02010600030101010101" pitchFamily="2" charset="-122"/>
                <a:sym typeface="+mn-ea"/>
              </a:rPr>
              <a:t>●重症</a:t>
            </a:r>
            <a:r>
              <a:rPr lang="zh-CN" altLang="zh-CN" sz="2400" dirty="0" smtClean="0">
                <a:latin typeface="宋体" panose="02010600030101010101" pitchFamily="2" charset="-122"/>
                <a:cs typeface="宋体" panose="02010600030101010101" pitchFamily="2" charset="-122"/>
                <a:sym typeface="+mn-ea"/>
              </a:rPr>
              <a:t>、危</a:t>
            </a:r>
            <a:r>
              <a:rPr lang="zh-CN" altLang="zh-CN" sz="2400" dirty="0">
                <a:latin typeface="宋体" panose="02010600030101010101" pitchFamily="2" charset="-122"/>
                <a:cs typeface="宋体" panose="02010600030101010101" pitchFamily="2" charset="-122"/>
                <a:sym typeface="+mn-ea"/>
              </a:rPr>
              <a:t>重症患者病程中可为中低热，甚至无明显发热。</a:t>
            </a:r>
            <a:endParaRPr lang="zh-CN" altLang="zh-CN" sz="2400" dirty="0">
              <a:latin typeface="宋体" panose="02010600030101010101" pitchFamily="2" charset="-122"/>
              <a:cs typeface="宋体" panose="02010600030101010101" pitchFamily="2" charset="-122"/>
            </a:endParaRPr>
          </a:p>
          <a:p>
            <a:pPr algn="l">
              <a:lnSpc>
                <a:spcPct val="130000"/>
              </a:lnSpc>
              <a:spcBef>
                <a:spcPts val="0"/>
              </a:spcBef>
              <a:defRPr/>
            </a:pPr>
            <a:endParaRPr lang="zh-CN" altLang="en-US" sz="2665" dirty="0">
              <a:latin typeface="Arial" panose="020B0604020202020204" pitchFamily="34" charset="0"/>
              <a:cs typeface="宋体" panose="02010600030101010101" pitchFamily="2"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84780" y="1082040"/>
            <a:ext cx="6974205" cy="618490"/>
          </a:xfrm>
        </p:spPr>
        <p:txBody>
          <a:bodyPr/>
          <a:lstStyle/>
          <a:p>
            <a:r>
              <a:rPr lang="zh-CN" altLang="en-US" u="sng" dirty="0">
                <a:latin typeface="微软雅黑" panose="020B0503020204020204" charset="-122"/>
                <a:ea typeface="微软雅黑" panose="020B0503020204020204" charset="-122"/>
                <a:sym typeface="+mn-ea"/>
              </a:rPr>
              <a:t>临床表</a:t>
            </a:r>
            <a:r>
              <a:rPr lang="zh-CN" altLang="en-US" u="sng" dirty="0" smtClean="0">
                <a:latin typeface="微软雅黑" panose="020B0503020204020204" charset="-122"/>
                <a:ea typeface="微软雅黑" panose="020B0503020204020204" charset="-122"/>
                <a:sym typeface="+mn-ea"/>
              </a:rPr>
              <a:t>现（二）</a:t>
            </a:r>
            <a:endParaRPr lang="zh-CN" altLang="en-US" u="sng" dirty="0"/>
          </a:p>
        </p:txBody>
      </p:sp>
      <p:sp>
        <p:nvSpPr>
          <p:cNvPr id="3" name="文本框 2"/>
          <p:cNvSpPr txBox="1"/>
          <p:nvPr/>
        </p:nvSpPr>
        <p:spPr>
          <a:xfrm>
            <a:off x="479376" y="1988840"/>
            <a:ext cx="11425555" cy="3637919"/>
          </a:xfrm>
          <a:prstGeom prst="rect">
            <a:avLst/>
          </a:prstGeom>
          <a:noFill/>
        </p:spPr>
        <p:txBody>
          <a:bodyPr wrap="square" rtlCol="0">
            <a:spAutoFit/>
          </a:bodyPr>
          <a:lstStyle/>
          <a:p>
            <a:pPr algn="l">
              <a:lnSpc>
                <a:spcPct val="130000"/>
              </a:lnSpc>
              <a:spcBef>
                <a:spcPts val="0"/>
              </a:spcBef>
              <a:defRPr/>
            </a:pPr>
            <a:r>
              <a:rPr lang="zh-CN" altLang="zh-CN" sz="2400" dirty="0" smtClean="0">
                <a:latin typeface="宋体" panose="02010600030101010101" pitchFamily="2" charset="-122"/>
                <a:cs typeface="宋体" panose="02010600030101010101" pitchFamily="2" charset="-122"/>
                <a:sym typeface="+mn-ea"/>
              </a:rPr>
              <a:t>●</a:t>
            </a:r>
            <a:r>
              <a:rPr lang="zh-CN" altLang="zh-CN" sz="2400" dirty="0">
                <a:latin typeface="宋体" panose="02010600030101010101" pitchFamily="2" charset="-122"/>
                <a:cs typeface="宋体" panose="02010600030101010101" pitchFamily="2" charset="-122"/>
                <a:sym typeface="+mn-ea"/>
              </a:rPr>
              <a:t>轻型患者仅表现为低热、轻微乏力、嗅觉和味觉障碍等，无肺炎表现</a:t>
            </a:r>
            <a:r>
              <a:rPr lang="zh-CN" altLang="zh-CN" sz="2400" dirty="0" smtClean="0">
                <a:latin typeface="宋体" panose="02010600030101010101" pitchFamily="2" charset="-122"/>
                <a:cs typeface="宋体" panose="02010600030101010101" pitchFamily="2" charset="-122"/>
                <a:sym typeface="+mn-ea"/>
              </a:rPr>
              <a:t>。</a:t>
            </a:r>
            <a:endParaRPr lang="en-US" altLang="zh-CN" sz="2400" dirty="0" smtClean="0">
              <a:latin typeface="宋体" panose="02010600030101010101" pitchFamily="2" charset="-122"/>
              <a:cs typeface="宋体" panose="02010600030101010101" pitchFamily="2" charset="-122"/>
              <a:sym typeface="+mn-ea"/>
            </a:endParaRPr>
          </a:p>
          <a:p>
            <a:pPr>
              <a:lnSpc>
                <a:spcPct val="130000"/>
              </a:lnSpc>
              <a:spcBef>
                <a:spcPts val="0"/>
              </a:spcBef>
              <a:defRPr/>
            </a:pPr>
            <a:r>
              <a:rPr lang="zh-CN" altLang="zh-CN" sz="2400" dirty="0" smtClean="0">
                <a:latin typeface="宋体" panose="02010600030101010101" pitchFamily="2" charset="-122"/>
                <a:cs typeface="宋体" panose="02010600030101010101" pitchFamily="2" charset="-122"/>
                <a:sym typeface="+mn-ea"/>
              </a:rPr>
              <a:t>●</a:t>
            </a:r>
            <a:r>
              <a:rPr lang="zh-CN" altLang="en-US" sz="2400" dirty="0" smtClean="0">
                <a:solidFill>
                  <a:srgbClr val="FF0000"/>
                </a:solidFill>
                <a:latin typeface="宋体" panose="02010600030101010101" pitchFamily="2" charset="-122"/>
                <a:cs typeface="宋体" panose="02010600030101010101" pitchFamily="2" charset="-122"/>
                <a:sym typeface="+mn-ea"/>
              </a:rPr>
              <a:t>可无明显临床症状。</a:t>
            </a:r>
            <a:endParaRPr lang="zh-CN" altLang="zh-CN" sz="2400" dirty="0">
              <a:solidFill>
                <a:srgbClr val="FF0000"/>
              </a:solidFill>
              <a:latin typeface="宋体" panose="02010600030101010101" pitchFamily="2" charset="-122"/>
              <a:cs typeface="宋体" panose="02010600030101010101" pitchFamily="2" charset="-122"/>
              <a:sym typeface="+mn-ea"/>
            </a:endParaRPr>
          </a:p>
          <a:p>
            <a:pPr algn="l">
              <a:lnSpc>
                <a:spcPct val="130000"/>
              </a:lnSpc>
              <a:spcBef>
                <a:spcPts val="0"/>
              </a:spcBef>
              <a:defRPr/>
            </a:pPr>
            <a:r>
              <a:rPr lang="zh-CN" altLang="zh-CN" sz="2400" dirty="0">
                <a:latin typeface="宋体" panose="02010600030101010101" pitchFamily="2" charset="-122"/>
                <a:cs typeface="宋体" panose="02010600030101010101" pitchFamily="2" charset="-122"/>
                <a:sym typeface="+mn-ea"/>
              </a:rPr>
              <a:t>●</a:t>
            </a:r>
            <a:r>
              <a:rPr lang="zh-CN" altLang="zh-CN" sz="2400" b="1" dirty="0">
                <a:solidFill>
                  <a:srgbClr val="FF0000"/>
                </a:solidFill>
                <a:latin typeface="宋体" panose="02010600030101010101" pitchFamily="2" charset="-122"/>
                <a:cs typeface="宋体" panose="02010600030101010101" pitchFamily="2" charset="-122"/>
                <a:sym typeface="+mn-ea"/>
              </a:rPr>
              <a:t>曾接种过疫苗者及感染Omicron株者以无症状及轻症为主。有临床症状者主要表现为中低度发热、咽干、咽痛、鼻塞、流涕等上呼吸道感染症状。</a:t>
            </a:r>
            <a:endParaRPr lang="zh-CN" altLang="zh-CN" sz="2400" u="sng" dirty="0">
              <a:latin typeface="宋体" panose="02010600030101010101" pitchFamily="2" charset="-122"/>
              <a:cs typeface="宋体" panose="02010600030101010101" pitchFamily="2" charset="-122"/>
              <a:sym typeface="+mn-ea"/>
            </a:endParaRPr>
          </a:p>
          <a:p>
            <a:pPr algn="l">
              <a:lnSpc>
                <a:spcPct val="110000"/>
              </a:lnSpc>
              <a:spcBef>
                <a:spcPts val="0"/>
              </a:spcBef>
              <a:defRPr/>
            </a:pPr>
            <a:r>
              <a:rPr lang="zh-CN" altLang="zh-CN" sz="2400" dirty="0">
                <a:latin typeface="宋体" panose="02010600030101010101" pitchFamily="2" charset="-122"/>
                <a:cs typeface="宋体" panose="02010600030101010101" pitchFamily="2" charset="-122"/>
                <a:sym typeface="+mn-ea"/>
              </a:rPr>
              <a:t>●多数患者预后良好，少数患者病情危重</a:t>
            </a:r>
            <a:r>
              <a:rPr lang="zh-CN" altLang="zh-CN" sz="2400" dirty="0" smtClean="0">
                <a:latin typeface="宋体" panose="02010600030101010101" pitchFamily="2" charset="-122"/>
                <a:cs typeface="宋体" panose="02010600030101010101" pitchFamily="2" charset="-122"/>
                <a:sym typeface="+mn-ea"/>
              </a:rPr>
              <a:t>，</a:t>
            </a:r>
            <a:r>
              <a:rPr lang="zh-CN" altLang="en-US" sz="2400" dirty="0" smtClean="0">
                <a:latin typeface="宋体" panose="02010600030101010101" pitchFamily="2" charset="-122"/>
                <a:cs typeface="宋体" panose="02010600030101010101" pitchFamily="2" charset="-122"/>
                <a:sym typeface="+mn-ea"/>
              </a:rPr>
              <a:t>多见于老年人、有慢性基础疾病者、晚期妊娠和围产期女性、肥胖人群</a:t>
            </a:r>
            <a:r>
              <a:rPr lang="zh-CN" altLang="zh-CN" sz="2400" dirty="0" smtClean="0">
                <a:latin typeface="宋体" panose="02010600030101010101" pitchFamily="2" charset="-122"/>
                <a:cs typeface="宋体" panose="02010600030101010101" pitchFamily="2" charset="-122"/>
                <a:sym typeface="+mn-ea"/>
              </a:rPr>
              <a:t>。</a:t>
            </a:r>
            <a:endParaRPr lang="zh-CN" altLang="zh-CN" sz="2400" dirty="0">
              <a:latin typeface="宋体" panose="02010600030101010101" pitchFamily="2" charset="-122"/>
              <a:cs typeface="宋体" panose="02010600030101010101" pitchFamily="2" charset="-122"/>
              <a:sym typeface="+mn-ea"/>
            </a:endParaRPr>
          </a:p>
          <a:p>
            <a:pPr>
              <a:lnSpc>
                <a:spcPct val="110000"/>
              </a:lnSpc>
              <a:spcBef>
                <a:spcPts val="0"/>
              </a:spcBef>
              <a:defRPr/>
            </a:pPr>
            <a:r>
              <a:rPr lang="zh-CN" altLang="en-US" sz="2400" dirty="0" smtClean="0">
                <a:latin typeface="Arial" panose="020B0604020202020204" pitchFamily="34" charset="0"/>
                <a:cs typeface="宋体" panose="02010600030101010101" pitchFamily="2" charset="-122"/>
              </a:rPr>
              <a:t>●儿</a:t>
            </a:r>
            <a:r>
              <a:rPr lang="zh-CN" altLang="en-US" sz="2400" dirty="0">
                <a:latin typeface="Arial" panose="020B0604020202020204" pitchFamily="34" charset="0"/>
                <a:cs typeface="宋体" panose="02010600030101010101" pitchFamily="2" charset="-122"/>
              </a:rPr>
              <a:t>童病例症状相对较</a:t>
            </a:r>
            <a:r>
              <a:rPr lang="zh-CN" altLang="en-US" sz="2400" dirty="0" smtClean="0">
                <a:latin typeface="Arial" panose="020B0604020202020204" pitchFamily="34" charset="0"/>
                <a:cs typeface="宋体" panose="02010600030101010101" pitchFamily="2" charset="-122"/>
              </a:rPr>
              <a:t>轻，可不典型：呕吐、腹泻、反应差、呼吸急促。多系统炎症综合征（</a:t>
            </a:r>
            <a:r>
              <a:rPr lang="en-US" altLang="zh-CN" sz="2400" dirty="0" smtClean="0">
                <a:latin typeface="Arial" panose="020B0604020202020204" pitchFamily="34" charset="0"/>
                <a:cs typeface="宋体" panose="02010600030101010101" pitchFamily="2" charset="-122"/>
              </a:rPr>
              <a:t>MIS-C</a:t>
            </a:r>
            <a:r>
              <a:rPr lang="zh-CN" altLang="en-US" sz="2400" dirty="0" smtClean="0">
                <a:latin typeface="Arial" panose="020B0604020202020204" pitchFamily="34" charset="0"/>
                <a:cs typeface="宋体" panose="02010600030101010101" pitchFamily="2" charset="-122"/>
              </a:rPr>
              <a:t>）。</a:t>
            </a:r>
            <a:endParaRPr lang="zh-CN" altLang="en-US" sz="2400" dirty="0">
              <a:latin typeface="Arial" panose="020B0604020202020204" pitchFamily="34" charset="0"/>
              <a:cs typeface="宋体" panose="02010600030101010101" pitchFamily="2"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52948" y="1331807"/>
            <a:ext cx="9162627" cy="899160"/>
          </a:xfrm>
        </p:spPr>
        <p:txBody>
          <a:bodyPr/>
          <a:lstStyle/>
          <a:p>
            <a:r>
              <a:rPr lang="zh-CN" altLang="en-US" u="sng" dirty="0">
                <a:latin typeface="微软雅黑" pitchFamily="34" charset="-122"/>
                <a:ea typeface="微软雅黑" pitchFamily="34" charset="-122"/>
                <a:sym typeface="+mn-ea"/>
              </a:rPr>
              <a:t>实验室检</a:t>
            </a:r>
            <a:r>
              <a:rPr lang="zh-CN" altLang="en-US" u="sng" dirty="0" smtClean="0">
                <a:latin typeface="微软雅黑" pitchFamily="34" charset="-122"/>
                <a:ea typeface="微软雅黑" pitchFamily="34" charset="-122"/>
                <a:sym typeface="+mn-ea"/>
              </a:rPr>
              <a:t>查</a:t>
            </a:r>
            <a:r>
              <a:rPr lang="zh-CN" altLang="en-US" u="sng" dirty="0">
                <a:latin typeface="微软雅黑" pitchFamily="34" charset="-122"/>
                <a:ea typeface="微软雅黑" pitchFamily="34" charset="-122"/>
              </a:rPr>
              <a:t/>
            </a:r>
            <a:br>
              <a:rPr lang="zh-CN" altLang="en-US" u="sng" dirty="0">
                <a:latin typeface="微软雅黑" pitchFamily="34" charset="-122"/>
                <a:ea typeface="微软雅黑" pitchFamily="34" charset="-122"/>
              </a:rPr>
            </a:br>
            <a:endParaRPr lang="zh-CN" altLang="en-US" u="sng" dirty="0">
              <a:latin typeface="微软雅黑" pitchFamily="34" charset="-122"/>
              <a:ea typeface="微软雅黑" pitchFamily="34" charset="-122"/>
            </a:endParaRPr>
          </a:p>
        </p:txBody>
      </p:sp>
      <p:sp>
        <p:nvSpPr>
          <p:cNvPr id="3" name="文本框 2"/>
          <p:cNvSpPr txBox="1"/>
          <p:nvPr/>
        </p:nvSpPr>
        <p:spPr>
          <a:xfrm>
            <a:off x="813647" y="2359448"/>
            <a:ext cx="10250593" cy="4047968"/>
          </a:xfrm>
          <a:prstGeom prst="rect">
            <a:avLst/>
          </a:prstGeom>
          <a:noFill/>
        </p:spPr>
        <p:txBody>
          <a:bodyPr wrap="square" rtlCol="0">
            <a:spAutoFit/>
          </a:bodyPr>
          <a:lstStyle/>
          <a:p>
            <a:pPr algn="l">
              <a:lnSpc>
                <a:spcPct val="130000"/>
              </a:lnSpc>
              <a:spcBef>
                <a:spcPts val="600"/>
              </a:spcBef>
            </a:pPr>
            <a:r>
              <a:rPr lang="zh-CN" altLang="zh-CN" sz="100" dirty="0">
                <a:latin typeface="Arial" panose="020B0604020202020204" pitchFamily="34" charset="0"/>
                <a:ea typeface="微软雅黑" panose="020B0503020204020204" charset="-122"/>
                <a:sym typeface="+mn-ea"/>
              </a:rPr>
              <a:t>●</a:t>
            </a:r>
            <a:r>
              <a:rPr lang="zh-CN" altLang="zh-CN" sz="2665" b="1" dirty="0">
                <a:latin typeface="宋体" panose="02010600030101010101" pitchFamily="2" charset="-122"/>
                <a:cs typeface="宋体" panose="02010600030101010101" pitchFamily="2" charset="-122"/>
                <a:sym typeface="+mn-ea"/>
              </a:rPr>
              <a:t>实验室检查</a:t>
            </a:r>
          </a:p>
          <a:p>
            <a:pPr algn="l">
              <a:lnSpc>
                <a:spcPct val="130000"/>
              </a:lnSpc>
              <a:spcBef>
                <a:spcPts val="600"/>
              </a:spcBef>
            </a:pPr>
            <a:r>
              <a:rPr lang="en-US" altLang="zh-CN" sz="2665" b="1" dirty="0">
                <a:latin typeface="宋体" panose="02010600030101010101" pitchFamily="2" charset="-122"/>
                <a:cs typeface="宋体" panose="02010600030101010101" pitchFamily="2" charset="-122"/>
                <a:sym typeface="+mn-ea"/>
              </a:rPr>
              <a:t>1</a:t>
            </a:r>
            <a:r>
              <a:rPr lang="zh-CN" altLang="en-US" sz="2665" b="1" dirty="0">
                <a:latin typeface="宋体" panose="02010600030101010101" pitchFamily="2" charset="-122"/>
                <a:cs typeface="宋体" panose="02010600030101010101" pitchFamily="2" charset="-122"/>
                <a:sym typeface="+mn-ea"/>
              </a:rPr>
              <a:t>、</a:t>
            </a:r>
            <a:r>
              <a:rPr lang="zh-CN" altLang="zh-CN" sz="2800" b="1" dirty="0">
                <a:latin typeface="宋体" panose="02010600030101010101" pitchFamily="2" charset="-122"/>
                <a:cs typeface="宋体" panose="02010600030101010101" pitchFamily="2" charset="-122"/>
                <a:sym typeface="+mn-ea"/>
              </a:rPr>
              <a:t>一般检查</a:t>
            </a:r>
            <a:endParaRPr lang="en-US" altLang="zh-CN" sz="2800" dirty="0">
              <a:latin typeface="宋体" panose="02010600030101010101" pitchFamily="2" charset="-122"/>
              <a:cs typeface="宋体" panose="02010600030101010101" pitchFamily="2" charset="-122"/>
            </a:endParaRPr>
          </a:p>
          <a:p>
            <a:pPr lvl="1" algn="l">
              <a:lnSpc>
                <a:spcPct val="130000"/>
              </a:lnSpc>
              <a:spcBef>
                <a:spcPts val="600"/>
              </a:spcBef>
            </a:pPr>
            <a:r>
              <a:rPr lang="en-US" altLang="zh-CN" sz="2000" dirty="0">
                <a:latin typeface="宋体" panose="02010600030101010101" pitchFamily="2" charset="-122"/>
                <a:cs typeface="宋体" panose="02010600030101010101" pitchFamily="2" charset="-122"/>
                <a:sym typeface="+mn-ea"/>
              </a:rPr>
              <a:t>—</a:t>
            </a:r>
            <a:r>
              <a:rPr lang="zh-CN" altLang="zh-CN" sz="2000" dirty="0">
                <a:latin typeface="宋体" panose="02010600030101010101" pitchFamily="2" charset="-122"/>
                <a:cs typeface="宋体" panose="02010600030101010101" pitchFamily="2" charset="-122"/>
                <a:sym typeface="+mn-ea"/>
              </a:rPr>
              <a:t>发病早期白细胞总数正常或减低，</a:t>
            </a:r>
            <a:r>
              <a:rPr lang="zh-CN" altLang="zh-CN" sz="2000" dirty="0">
                <a:solidFill>
                  <a:srgbClr val="FF0000"/>
                </a:solidFill>
                <a:latin typeface="宋体" panose="02010600030101010101" pitchFamily="2" charset="-122"/>
                <a:cs typeface="宋体" panose="02010600030101010101" pitchFamily="2" charset="-122"/>
                <a:sym typeface="+mn-ea"/>
              </a:rPr>
              <a:t>淋巴细胞计数减少</a:t>
            </a:r>
            <a:r>
              <a:rPr lang="zh-CN" altLang="en-US" sz="2000" dirty="0">
                <a:latin typeface="宋体" panose="02010600030101010101" pitchFamily="2" charset="-122"/>
                <a:cs typeface="宋体" panose="02010600030101010101" pitchFamily="2" charset="-122"/>
                <a:sym typeface="+mn-ea"/>
              </a:rPr>
              <a:t>。</a:t>
            </a:r>
            <a:endParaRPr lang="en-US" altLang="zh-CN" sz="2000" dirty="0">
              <a:latin typeface="宋体" panose="02010600030101010101" pitchFamily="2" charset="-122"/>
              <a:cs typeface="宋体" panose="02010600030101010101" pitchFamily="2" charset="-122"/>
            </a:endParaRPr>
          </a:p>
          <a:p>
            <a:pPr lvl="1" algn="l">
              <a:lnSpc>
                <a:spcPct val="130000"/>
              </a:lnSpc>
              <a:spcBef>
                <a:spcPts val="600"/>
              </a:spcBef>
            </a:pPr>
            <a:r>
              <a:rPr lang="en-US" altLang="zh-CN" sz="2000" dirty="0">
                <a:latin typeface="宋体" panose="02010600030101010101" pitchFamily="2" charset="-122"/>
                <a:cs typeface="宋体" panose="02010600030101010101" pitchFamily="2" charset="-122"/>
                <a:sym typeface="+mn-ea"/>
              </a:rPr>
              <a:t>—</a:t>
            </a:r>
            <a:r>
              <a:rPr lang="zh-CN" altLang="zh-CN" sz="2000" dirty="0">
                <a:latin typeface="宋体" panose="02010600030101010101" pitchFamily="2" charset="-122"/>
                <a:cs typeface="宋体" panose="02010600030101010101" pitchFamily="2" charset="-122"/>
                <a:sym typeface="+mn-ea"/>
              </a:rPr>
              <a:t>部分患者出现肝酶</a:t>
            </a:r>
            <a:r>
              <a:rPr lang="zh-CN" altLang="zh-CN" sz="2000" dirty="0" smtClean="0">
                <a:latin typeface="宋体" panose="02010600030101010101" pitchFamily="2" charset="-122"/>
                <a:cs typeface="宋体" panose="02010600030101010101" pitchFamily="2" charset="-122"/>
                <a:sym typeface="+mn-ea"/>
              </a:rPr>
              <a:t>、</a:t>
            </a:r>
            <a:r>
              <a:rPr lang="zh-CN" altLang="en-US" sz="2000" dirty="0" smtClean="0">
                <a:latin typeface="宋体" panose="02010600030101010101" pitchFamily="2" charset="-122"/>
                <a:cs typeface="宋体" panose="02010600030101010101" pitchFamily="2" charset="-122"/>
                <a:sym typeface="+mn-ea"/>
              </a:rPr>
              <a:t>乳酸脱氢酶、</a:t>
            </a:r>
            <a:r>
              <a:rPr lang="zh-CN" altLang="zh-CN" sz="2000" dirty="0" smtClean="0">
                <a:latin typeface="宋体" panose="02010600030101010101" pitchFamily="2" charset="-122"/>
                <a:cs typeface="宋体" panose="02010600030101010101" pitchFamily="2" charset="-122"/>
                <a:sym typeface="+mn-ea"/>
              </a:rPr>
              <a:t>肌酶</a:t>
            </a:r>
            <a:r>
              <a:rPr lang="zh-CN" altLang="en-US" sz="2000" dirty="0" smtClean="0">
                <a:latin typeface="宋体" panose="02010600030101010101" pitchFamily="2" charset="-122"/>
                <a:cs typeface="宋体" panose="02010600030101010101" pitchFamily="2" charset="-122"/>
                <a:sym typeface="+mn-ea"/>
              </a:rPr>
              <a:t>、</a:t>
            </a:r>
            <a:r>
              <a:rPr lang="zh-CN" altLang="zh-CN" sz="2000" dirty="0" smtClean="0">
                <a:latin typeface="宋体" panose="02010600030101010101" pitchFamily="2" charset="-122"/>
                <a:cs typeface="宋体" panose="02010600030101010101" pitchFamily="2" charset="-122"/>
                <a:sym typeface="+mn-ea"/>
              </a:rPr>
              <a:t>肌</a:t>
            </a:r>
            <a:r>
              <a:rPr lang="zh-CN" altLang="zh-CN" sz="2000" dirty="0">
                <a:latin typeface="宋体" panose="02010600030101010101" pitchFamily="2" charset="-122"/>
                <a:cs typeface="宋体" panose="02010600030101010101" pitchFamily="2" charset="-122"/>
                <a:sym typeface="+mn-ea"/>
              </a:rPr>
              <a:t>红蛋</a:t>
            </a:r>
            <a:r>
              <a:rPr lang="zh-CN" altLang="zh-CN" sz="2000" dirty="0" smtClean="0">
                <a:latin typeface="宋体" panose="02010600030101010101" pitchFamily="2" charset="-122"/>
                <a:cs typeface="宋体" panose="02010600030101010101" pitchFamily="2" charset="-122"/>
                <a:sym typeface="+mn-ea"/>
              </a:rPr>
              <a:t>白</a:t>
            </a:r>
            <a:r>
              <a:rPr lang="zh-CN" altLang="en-US" sz="2000" dirty="0" smtClean="0">
                <a:latin typeface="宋体" panose="02010600030101010101" pitchFamily="2" charset="-122"/>
                <a:cs typeface="宋体" panose="02010600030101010101" pitchFamily="2" charset="-122"/>
                <a:sym typeface="+mn-ea"/>
              </a:rPr>
              <a:t>、肌钙蛋白、铁蛋白</a:t>
            </a:r>
            <a:r>
              <a:rPr lang="zh-CN" altLang="zh-CN" sz="2000" dirty="0" smtClean="0">
                <a:latin typeface="宋体" panose="02010600030101010101" pitchFamily="2" charset="-122"/>
                <a:cs typeface="宋体" panose="02010600030101010101" pitchFamily="2" charset="-122"/>
                <a:sym typeface="+mn-ea"/>
              </a:rPr>
              <a:t>增</a:t>
            </a:r>
            <a:r>
              <a:rPr lang="zh-CN" altLang="zh-CN" sz="2000" dirty="0">
                <a:latin typeface="宋体" panose="02010600030101010101" pitchFamily="2" charset="-122"/>
                <a:cs typeface="宋体" panose="02010600030101010101" pitchFamily="2" charset="-122"/>
                <a:sym typeface="+mn-ea"/>
              </a:rPr>
              <a:t>高。</a:t>
            </a:r>
            <a:endParaRPr lang="en-US" altLang="zh-CN" sz="2000" dirty="0">
              <a:latin typeface="宋体" panose="02010600030101010101" pitchFamily="2" charset="-122"/>
              <a:cs typeface="宋体" panose="02010600030101010101" pitchFamily="2" charset="-122"/>
            </a:endParaRPr>
          </a:p>
          <a:p>
            <a:pPr lvl="1" algn="l">
              <a:lnSpc>
                <a:spcPct val="130000"/>
              </a:lnSpc>
              <a:spcBef>
                <a:spcPts val="600"/>
              </a:spcBef>
            </a:pPr>
            <a:r>
              <a:rPr lang="en-US" altLang="zh-CN" sz="2000" dirty="0">
                <a:latin typeface="宋体" panose="02010600030101010101" pitchFamily="2" charset="-122"/>
                <a:cs typeface="宋体" panose="02010600030101010101" pitchFamily="2" charset="-122"/>
                <a:sym typeface="+mn-ea"/>
              </a:rPr>
              <a:t>—</a:t>
            </a:r>
            <a:r>
              <a:rPr lang="zh-CN" altLang="zh-CN" sz="2000" dirty="0">
                <a:latin typeface="宋体" panose="02010600030101010101" pitchFamily="2" charset="-122"/>
                <a:cs typeface="宋体" panose="02010600030101010101" pitchFamily="2" charset="-122"/>
                <a:sym typeface="+mn-ea"/>
              </a:rPr>
              <a:t>多数患者</a:t>
            </a:r>
            <a:r>
              <a:rPr lang="en-US" altLang="zh-CN" sz="2000" dirty="0">
                <a:latin typeface="宋体" panose="02010600030101010101" pitchFamily="2" charset="-122"/>
                <a:cs typeface="宋体" panose="02010600030101010101" pitchFamily="2" charset="-122"/>
                <a:sym typeface="+mn-ea"/>
              </a:rPr>
              <a:t>C</a:t>
            </a:r>
            <a:r>
              <a:rPr lang="zh-CN" altLang="zh-CN" sz="2000" dirty="0">
                <a:latin typeface="宋体" panose="02010600030101010101" pitchFamily="2" charset="-122"/>
                <a:cs typeface="宋体" panose="02010600030101010101" pitchFamily="2" charset="-122"/>
                <a:sym typeface="+mn-ea"/>
              </a:rPr>
              <a:t>反应蛋白和血沉升高，降钙素原正</a:t>
            </a:r>
            <a:r>
              <a:rPr lang="zh-CN" altLang="zh-CN" sz="2000" dirty="0" smtClean="0">
                <a:latin typeface="宋体" panose="02010600030101010101" pitchFamily="2" charset="-122"/>
                <a:cs typeface="宋体" panose="02010600030101010101" pitchFamily="2" charset="-122"/>
                <a:sym typeface="+mn-ea"/>
              </a:rPr>
              <a:t>常</a:t>
            </a:r>
            <a:r>
              <a:rPr lang="zh-CN" altLang="en-US" sz="2000" dirty="0" smtClean="0">
                <a:latin typeface="宋体" panose="02010600030101010101" pitchFamily="2" charset="-122"/>
                <a:cs typeface="宋体" panose="02010600030101010101" pitchFamily="2" charset="-122"/>
                <a:sym typeface="+mn-ea"/>
              </a:rPr>
              <a:t>。</a:t>
            </a:r>
            <a:endParaRPr lang="en-US" altLang="zh-CN" sz="2000" dirty="0" smtClean="0">
              <a:latin typeface="宋体" panose="02010600030101010101" pitchFamily="2" charset="-122"/>
              <a:cs typeface="宋体" panose="02010600030101010101" pitchFamily="2" charset="-122"/>
              <a:sym typeface="+mn-ea"/>
            </a:endParaRPr>
          </a:p>
          <a:p>
            <a:pPr lvl="1">
              <a:lnSpc>
                <a:spcPct val="130000"/>
              </a:lnSpc>
              <a:spcBef>
                <a:spcPts val="600"/>
              </a:spcBef>
            </a:pPr>
            <a:r>
              <a:rPr lang="en-US" altLang="zh-CN" sz="2000" dirty="0" smtClean="0">
                <a:latin typeface="宋体" panose="02010600030101010101" pitchFamily="2" charset="-122"/>
                <a:cs typeface="宋体" panose="02010600030101010101" pitchFamily="2" charset="-122"/>
                <a:sym typeface="+mn-ea"/>
              </a:rPr>
              <a:t>—</a:t>
            </a:r>
            <a:r>
              <a:rPr lang="zh-CN" altLang="zh-CN" sz="2000" dirty="0" smtClean="0">
                <a:latin typeface="宋体" panose="02010600030101010101" pitchFamily="2" charset="-122"/>
                <a:cs typeface="宋体" panose="02010600030101010101" pitchFamily="2" charset="-122"/>
                <a:sym typeface="+mn-ea"/>
              </a:rPr>
              <a:t>严</a:t>
            </a:r>
            <a:r>
              <a:rPr lang="zh-CN" altLang="zh-CN" sz="2000" dirty="0">
                <a:latin typeface="宋体" panose="02010600030101010101" pitchFamily="2" charset="-122"/>
                <a:cs typeface="宋体" panose="02010600030101010101" pitchFamily="2" charset="-122"/>
                <a:sym typeface="+mn-ea"/>
              </a:rPr>
              <a:t>重者</a:t>
            </a:r>
            <a:r>
              <a:rPr lang="en-US" altLang="zh-CN" sz="2000" dirty="0">
                <a:solidFill>
                  <a:srgbClr val="FF0000"/>
                </a:solidFill>
                <a:latin typeface="宋体" panose="02010600030101010101" pitchFamily="2" charset="-122"/>
                <a:cs typeface="宋体" panose="02010600030101010101" pitchFamily="2" charset="-122"/>
                <a:sym typeface="+mn-ea"/>
              </a:rPr>
              <a:t>D-</a:t>
            </a:r>
            <a:r>
              <a:rPr lang="zh-CN" altLang="zh-CN" sz="2000" dirty="0">
                <a:solidFill>
                  <a:srgbClr val="FF0000"/>
                </a:solidFill>
                <a:latin typeface="宋体" panose="02010600030101010101" pitchFamily="2" charset="-122"/>
                <a:cs typeface="宋体" panose="02010600030101010101" pitchFamily="2" charset="-122"/>
                <a:sym typeface="+mn-ea"/>
              </a:rPr>
              <a:t>二聚</a:t>
            </a:r>
            <a:r>
              <a:rPr lang="zh-CN" altLang="zh-CN" sz="2000" dirty="0" smtClean="0">
                <a:solidFill>
                  <a:srgbClr val="FF0000"/>
                </a:solidFill>
                <a:latin typeface="宋体" panose="02010600030101010101" pitchFamily="2" charset="-122"/>
                <a:cs typeface="宋体" panose="02010600030101010101" pitchFamily="2" charset="-122"/>
                <a:sym typeface="+mn-ea"/>
              </a:rPr>
              <a:t>体升高</a:t>
            </a:r>
            <a:r>
              <a:rPr lang="zh-CN" altLang="en-US" sz="2000" dirty="0">
                <a:latin typeface="宋体" panose="02010600030101010101" pitchFamily="2" charset="-122"/>
                <a:cs typeface="宋体" panose="02010600030101010101" pitchFamily="2" charset="-122"/>
                <a:sym typeface="+mn-ea"/>
              </a:rPr>
              <a:t>、</a:t>
            </a:r>
            <a:r>
              <a:rPr lang="zh-CN" altLang="zh-CN" sz="2000" dirty="0" smtClean="0">
                <a:latin typeface="宋体" panose="02010600030101010101" pitchFamily="2" charset="-122"/>
                <a:cs typeface="宋体" panose="02010600030101010101" pitchFamily="2" charset="-122"/>
                <a:sym typeface="+mn-ea"/>
              </a:rPr>
              <a:t>外</a:t>
            </a:r>
            <a:r>
              <a:rPr lang="zh-CN" altLang="zh-CN" sz="2000" dirty="0">
                <a:latin typeface="宋体" panose="02010600030101010101" pitchFamily="2" charset="-122"/>
                <a:cs typeface="宋体" panose="02010600030101010101" pitchFamily="2" charset="-122"/>
                <a:sym typeface="+mn-ea"/>
              </a:rPr>
              <a:t>周血淋巴细胞进行性减</a:t>
            </a:r>
            <a:r>
              <a:rPr lang="zh-CN" altLang="zh-CN" sz="2000" dirty="0" smtClean="0">
                <a:latin typeface="宋体" panose="02010600030101010101" pitchFamily="2" charset="-122"/>
                <a:cs typeface="宋体" panose="02010600030101010101" pitchFamily="2" charset="-122"/>
                <a:sym typeface="+mn-ea"/>
              </a:rPr>
              <a:t>少</a:t>
            </a:r>
            <a:r>
              <a:rPr lang="zh-CN" altLang="en-US" sz="2000" dirty="0" smtClean="0">
                <a:latin typeface="宋体" panose="02010600030101010101" pitchFamily="2" charset="-122"/>
                <a:cs typeface="宋体" panose="02010600030101010101" pitchFamily="2" charset="-122"/>
                <a:sym typeface="+mn-ea"/>
              </a:rPr>
              <a:t>、炎症因子升高。</a:t>
            </a:r>
            <a:endParaRPr lang="zh-CN" altLang="en-US" sz="2000" dirty="0">
              <a:latin typeface="宋体" panose="02010600030101010101" pitchFamily="2" charset="-122"/>
              <a:cs typeface="宋体" panose="02010600030101010101" pitchFamily="2" charset="-122"/>
              <a:sym typeface="+mn-ea"/>
            </a:endParaRPr>
          </a:p>
          <a:p>
            <a:pPr lvl="1" algn="l">
              <a:lnSpc>
                <a:spcPct val="130000"/>
              </a:lnSpc>
              <a:spcBef>
                <a:spcPts val="600"/>
              </a:spcBef>
            </a:pPr>
            <a:r>
              <a:rPr lang="en-US" altLang="zh-CN" sz="2000" dirty="0">
                <a:latin typeface="宋体" panose="02010600030101010101" pitchFamily="2" charset="-122"/>
                <a:cs typeface="宋体" panose="02010600030101010101" pitchFamily="2" charset="-122"/>
                <a:sym typeface="+mn-ea"/>
              </a:rPr>
              <a:t>—</a:t>
            </a:r>
            <a:r>
              <a:rPr lang="zh-CN" altLang="en-US" sz="2000" u="sng" dirty="0">
                <a:latin typeface="宋体" panose="02010600030101010101" pitchFamily="2" charset="-122"/>
                <a:cs typeface="宋体" panose="02010600030101010101" pitchFamily="2" charset="-122"/>
                <a:sym typeface="+mn-ea"/>
              </a:rPr>
              <a:t>鼻</a:t>
            </a:r>
            <a:r>
              <a:rPr lang="zh-CN" altLang="zh-CN" sz="2000" u="sng" dirty="0">
                <a:latin typeface="宋体" panose="02010600030101010101" pitchFamily="2" charset="-122"/>
                <a:cs typeface="宋体" panose="02010600030101010101" pitchFamily="2" charset="-122"/>
                <a:sym typeface="+mn-ea"/>
              </a:rPr>
              <a:t>咽拭子、痰液、下呼吸道分泌物、血液、粪便等标本中可检测出新型冠状病毒核酸。</a:t>
            </a:r>
            <a:endParaRPr lang="zh-CN" altLang="en-US" sz="2000" dirty="0">
              <a:latin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79376" y="1604857"/>
            <a:ext cx="10701915" cy="4226478"/>
          </a:xfrm>
          <a:prstGeom prst="rect">
            <a:avLst/>
          </a:prstGeom>
          <a:noFill/>
        </p:spPr>
        <p:txBody>
          <a:bodyPr wrap="square" rtlCol="0" anchor="t">
            <a:spAutoFit/>
          </a:bodyPr>
          <a:lstStyle/>
          <a:p>
            <a:pPr>
              <a:lnSpc>
                <a:spcPct val="130000"/>
              </a:lnSpc>
            </a:pPr>
            <a:r>
              <a:rPr lang="en-US" altLang="zh-CN" sz="2665" b="1" dirty="0"/>
              <a:t>2</a:t>
            </a:r>
            <a:r>
              <a:rPr lang="zh-CN" altLang="en-US" sz="2665" b="1" dirty="0"/>
              <a:t>、病原学及血清学检</a:t>
            </a:r>
            <a:r>
              <a:rPr lang="zh-CN" altLang="en-US" sz="2665" b="1" dirty="0" smtClean="0"/>
              <a:t>查</a:t>
            </a:r>
            <a:endParaRPr lang="zh-CN" altLang="en-US" sz="2665" b="1" dirty="0"/>
          </a:p>
          <a:p>
            <a:pPr>
              <a:lnSpc>
                <a:spcPct val="130000"/>
              </a:lnSpc>
            </a:pPr>
            <a:r>
              <a:rPr lang="zh-CN" altLang="en-US" sz="100" dirty="0"/>
              <a:t>(1</a:t>
            </a:r>
            <a:r>
              <a:rPr lang="zh-CN" altLang="en-US" sz="100" dirty="0" smtClean="0"/>
              <a:t>)</a:t>
            </a:r>
            <a:r>
              <a:rPr lang="zh-CN" altLang="en-US" sz="2000" dirty="0" smtClean="0">
                <a:solidFill>
                  <a:srgbClr val="FF0000"/>
                </a:solidFill>
              </a:rPr>
              <a:t>病</a:t>
            </a:r>
            <a:r>
              <a:rPr lang="zh-CN" altLang="en-US" sz="2000" dirty="0">
                <a:solidFill>
                  <a:srgbClr val="FF0000"/>
                </a:solidFill>
              </a:rPr>
              <a:t>原学检查:</a:t>
            </a:r>
            <a:r>
              <a:rPr lang="zh-CN" altLang="en-US" sz="2000" dirty="0"/>
              <a:t>采用RT-PCR和(或)NGS方法在</a:t>
            </a:r>
            <a:r>
              <a:rPr lang="zh-CN" altLang="en-US" sz="2000" dirty="0" smtClean="0"/>
              <a:t>鼻、口咽</a:t>
            </a:r>
            <a:r>
              <a:rPr lang="zh-CN" altLang="en-US" sz="2000" dirty="0"/>
              <a:t>拭子、痰和其他下呼吸道分泌物</a:t>
            </a:r>
            <a:r>
              <a:rPr lang="zh-CN" altLang="en-US" sz="2000" dirty="0" smtClean="0"/>
              <a:t>、粪便等</a:t>
            </a:r>
            <a:r>
              <a:rPr lang="zh-CN" altLang="en-US" sz="2000" dirty="0"/>
              <a:t>标</a:t>
            </a:r>
            <a:r>
              <a:rPr lang="zh-CN" altLang="en-US" sz="2000" dirty="0" smtClean="0"/>
              <a:t>本检测新</a:t>
            </a:r>
            <a:r>
              <a:rPr lang="zh-CN" altLang="en-US" sz="2000" dirty="0"/>
              <a:t>型冠状病毒核酸</a:t>
            </a:r>
            <a:r>
              <a:rPr lang="zh-CN" altLang="en-US" sz="2000" dirty="0" smtClean="0"/>
              <a:t>。</a:t>
            </a:r>
            <a:endParaRPr lang="zh-CN" altLang="en-US" sz="2000" dirty="0"/>
          </a:p>
          <a:p>
            <a:pPr>
              <a:lnSpc>
                <a:spcPct val="130000"/>
              </a:lnSpc>
            </a:pPr>
            <a:r>
              <a:rPr lang="zh-CN" altLang="en-US" sz="2000" dirty="0"/>
              <a:t>          核酸检测会受到病程、标本采集、检测过程、检测试剂等因素的影响,为提高检</a:t>
            </a:r>
            <a:r>
              <a:rPr lang="zh-CN" altLang="en-US" sz="2000" dirty="0" smtClean="0"/>
              <a:t>测</a:t>
            </a:r>
            <a:r>
              <a:rPr lang="zh-CN" altLang="en-US" sz="2000" dirty="0" smtClean="0">
                <a:solidFill>
                  <a:srgbClr val="FF0000"/>
                </a:solidFill>
              </a:rPr>
              <a:t>准确性,</a:t>
            </a:r>
            <a:r>
              <a:rPr lang="zh-CN" altLang="en-US" sz="2000" dirty="0"/>
              <a:t>应规范采集标</a:t>
            </a:r>
            <a:r>
              <a:rPr lang="zh-CN" altLang="en-US" sz="2000" dirty="0" smtClean="0"/>
              <a:t>本，标</a:t>
            </a:r>
            <a:r>
              <a:rPr lang="zh-CN" altLang="en-US" sz="2000" dirty="0"/>
              <a:t>本采集后尽快送检。</a:t>
            </a:r>
          </a:p>
          <a:p>
            <a:pPr>
              <a:lnSpc>
                <a:spcPct val="130000"/>
              </a:lnSpc>
            </a:pPr>
            <a:r>
              <a:rPr lang="zh-CN" altLang="en-US" sz="2000" dirty="0"/>
              <a:t>(2)</a:t>
            </a:r>
            <a:r>
              <a:rPr lang="zh-CN" altLang="en-US" sz="2000" dirty="0">
                <a:solidFill>
                  <a:srgbClr val="FF0000"/>
                </a:solidFill>
              </a:rPr>
              <a:t>血清学检查:</a:t>
            </a:r>
            <a:r>
              <a:rPr lang="zh-CN" altLang="en-US" sz="2000" dirty="0"/>
              <a:t>新型冠状病毒特异性IgM抗体、IgG抗体阳</a:t>
            </a:r>
            <a:r>
              <a:rPr lang="zh-CN" altLang="en-US" sz="2000" dirty="0" smtClean="0"/>
              <a:t>性，发</a:t>
            </a:r>
            <a:r>
              <a:rPr lang="zh-CN" altLang="en-US" sz="2000" dirty="0"/>
              <a:t>病1周内阳性率均较低。</a:t>
            </a:r>
          </a:p>
          <a:p>
            <a:pPr>
              <a:lnSpc>
                <a:spcPct val="130000"/>
              </a:lnSpc>
            </a:pPr>
            <a:r>
              <a:rPr lang="zh-CN" altLang="en-US" sz="2000" dirty="0"/>
              <a:t>          由于试剂本身阳性判断值原</a:t>
            </a:r>
            <a:r>
              <a:rPr lang="zh-CN" altLang="en-US" sz="2000" dirty="0" smtClean="0"/>
              <a:t>因，或</a:t>
            </a:r>
            <a:r>
              <a:rPr lang="zh-CN" altLang="en-US" sz="2000" dirty="0"/>
              <a:t>者体内存在干扰物质(类风湿因子、嗜异性抗体、补体、溶菌酶等</a:t>
            </a:r>
            <a:r>
              <a:rPr lang="zh-CN" altLang="en-US" sz="2000" dirty="0" smtClean="0"/>
              <a:t>)，或</a:t>
            </a:r>
            <a:r>
              <a:rPr lang="zh-CN" altLang="en-US" sz="2000" dirty="0"/>
              <a:t>者标本原因(标本溶血、标本被细菌污染、标本贮存时间过长、标本凝固不全等</a:t>
            </a:r>
            <a:r>
              <a:rPr lang="zh-CN" altLang="en-US" sz="2000" dirty="0" smtClean="0"/>
              <a:t>)，抗</a:t>
            </a:r>
            <a:r>
              <a:rPr lang="zh-CN" altLang="en-US" sz="2000" dirty="0"/>
              <a:t>体检测可能会出现假阳性。一般不单独以血清学检测作为诊断依据,需结合流行病学史、临床表现和基础疾病等情况进行综合判断</a:t>
            </a:r>
            <a:r>
              <a:rPr lang="zh-CN" altLang="en-US" sz="2000" dirty="0" smtClean="0"/>
              <a:t>。</a:t>
            </a:r>
            <a:endParaRPr lang="zh-CN" altLang="en-US" sz="2000"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EFSHAPE" val="398841876"/>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c9b4b494-5f9e-4cd7-a77d-bc1abe281c3f}"/>
  <p:tag name="TABLE_ENDDRAG_ORIGIN_RECT" val="874*195"/>
  <p:tag name="TABLE_ENDDRAG_RECT" val="10*112*874*195"/>
  <p:tag name="TABLE_EMPHASIZE_COLOR" val="240117"/>
  <p:tag name="TABLE_SKINIDX" val="0"/>
  <p:tag name="TABLE_COLORIDX" val="2"/>
  <p:tag name="TABLE_COLOR_RGB" val="0x000000*0xFFFFFF*0x212121*0xFFFFFF*0x03A9F5*0x00BCD5*0x009788*0x4CB050*0x8CC34B*0xCDDC3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644</TotalTime>
  <Words>6022</Words>
  <Application>Microsoft Office PowerPoint</Application>
  <PresentationFormat>自定义</PresentationFormat>
  <Paragraphs>267</Paragraphs>
  <Slides>43</Slides>
  <Notes>1</Notes>
  <HiddenSlides>0</HiddenSlides>
  <MMClips>0</MMClips>
  <ScaleCrop>false</ScaleCrop>
  <HeadingPairs>
    <vt:vector size="4" baseType="variant">
      <vt:variant>
        <vt:lpstr>主题</vt:lpstr>
      </vt:variant>
      <vt:variant>
        <vt:i4>1</vt:i4>
      </vt:variant>
      <vt:variant>
        <vt:lpstr>幻灯片标题</vt:lpstr>
      </vt:variant>
      <vt:variant>
        <vt:i4>43</vt:i4>
      </vt:variant>
    </vt:vector>
  </HeadingPairs>
  <TitlesOfParts>
    <vt:vector size="44" baseType="lpstr">
      <vt:lpstr>Office 主题​​</vt:lpstr>
      <vt:lpstr>新冠肺炎分型、分类、分级收治与用药指导 </vt:lpstr>
      <vt:lpstr>幻灯片 2</vt:lpstr>
      <vt:lpstr>     什么是新型冠状病毒？ </vt:lpstr>
      <vt:lpstr>     BF.7变种有什么特征？ </vt:lpstr>
      <vt:lpstr>流行病学特点 </vt:lpstr>
      <vt:lpstr>临床表现（一）</vt:lpstr>
      <vt:lpstr>临床表现（二）</vt:lpstr>
      <vt:lpstr>实验室检查 </vt:lpstr>
      <vt:lpstr>幻灯片 9</vt:lpstr>
      <vt:lpstr>幻灯片 10</vt:lpstr>
      <vt:lpstr>幻灯片 11</vt:lpstr>
      <vt:lpstr>     新冠肺炎的分型分类 </vt:lpstr>
      <vt:lpstr>临床分型（1）</vt:lpstr>
      <vt:lpstr>幻灯片 14</vt:lpstr>
      <vt:lpstr>临床分型（3）  </vt:lpstr>
      <vt:lpstr>幻灯片 16</vt:lpstr>
      <vt:lpstr>幻灯片 17</vt:lpstr>
      <vt:lpstr>鉴别诊断 </vt:lpstr>
      <vt:lpstr>幻灯片 19</vt:lpstr>
      <vt:lpstr>幻灯片 20</vt:lpstr>
      <vt:lpstr>幻灯片 21</vt:lpstr>
      <vt:lpstr>幻灯片 22</vt:lpstr>
      <vt:lpstr>幻灯片 23</vt:lpstr>
      <vt:lpstr>居 家 治 疗</vt:lpstr>
      <vt:lpstr>一 般 治 疗</vt:lpstr>
      <vt:lpstr>幻灯片 26</vt:lpstr>
      <vt:lpstr>抗 病 毒 治 疗</vt:lpstr>
      <vt:lpstr>抗 病 毒 治 疗</vt:lpstr>
      <vt:lpstr>幻灯片 29</vt:lpstr>
      <vt:lpstr>抗 病 毒 治 疗</vt:lpstr>
      <vt:lpstr>幻灯片 31</vt:lpstr>
      <vt:lpstr>幻灯片 32</vt:lpstr>
      <vt:lpstr>幻灯片 33</vt:lpstr>
      <vt:lpstr>重型、危重症治疗 </vt:lpstr>
      <vt:lpstr>重型、危重症治疗</vt:lpstr>
      <vt:lpstr>幻灯片 36</vt:lpstr>
      <vt:lpstr>幻灯片 37</vt:lpstr>
      <vt:lpstr>重型、危重症治疗</vt:lpstr>
      <vt:lpstr>幻灯片 39</vt:lpstr>
      <vt:lpstr>幻灯片 40</vt:lpstr>
      <vt:lpstr>幻灯片 41</vt:lpstr>
      <vt:lpstr>幻灯片 42</vt:lpstr>
      <vt:lpstr>幻灯片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Administrator</cp:lastModifiedBy>
  <cp:revision>305</cp:revision>
  <dcterms:created xsi:type="dcterms:W3CDTF">2016-09-05T00:21:00Z</dcterms:created>
  <dcterms:modified xsi:type="dcterms:W3CDTF">2022-12-14T15:11:59Z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ICV">
    <vt:lpwstr>3F366FAAE98C4CDAA78FAB01A00BF9B9</vt:lpwstr>
  </property>
</Properties>
</file>